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4"/>
  </p:notesMasterIdLst>
  <p:sldIdLst>
    <p:sldId id="256" r:id="rId2"/>
    <p:sldId id="441" r:id="rId3"/>
    <p:sldId id="266" r:id="rId4"/>
    <p:sldId id="439" r:id="rId5"/>
    <p:sldId id="265" r:id="rId6"/>
    <p:sldId id="263" r:id="rId7"/>
    <p:sldId id="258" r:id="rId8"/>
    <p:sldId id="264" r:id="rId9"/>
    <p:sldId id="275" r:id="rId10"/>
    <p:sldId id="270" r:id="rId11"/>
    <p:sldId id="262" r:id="rId12"/>
    <p:sldId id="259" r:id="rId13"/>
    <p:sldId id="261" r:id="rId14"/>
    <p:sldId id="269" r:id="rId15"/>
    <p:sldId id="260" r:id="rId16"/>
    <p:sldId id="271" r:id="rId17"/>
    <p:sldId id="272" r:id="rId18"/>
    <p:sldId id="274" r:id="rId19"/>
    <p:sldId id="277" r:id="rId20"/>
    <p:sldId id="279" r:id="rId21"/>
    <p:sldId id="284" r:id="rId22"/>
    <p:sldId id="285" r:id="rId23"/>
    <p:sldId id="286" r:id="rId24"/>
    <p:sldId id="287" r:id="rId25"/>
    <p:sldId id="288" r:id="rId26"/>
    <p:sldId id="298" r:id="rId27"/>
    <p:sldId id="299" r:id="rId28"/>
    <p:sldId id="300" r:id="rId29"/>
    <p:sldId id="268" r:id="rId30"/>
    <p:sldId id="301" r:id="rId31"/>
    <p:sldId id="302" r:id="rId32"/>
    <p:sldId id="283" r:id="rId33"/>
    <p:sldId id="303" r:id="rId34"/>
    <p:sldId id="304" r:id="rId35"/>
    <p:sldId id="280" r:id="rId36"/>
    <p:sldId id="292" r:id="rId37"/>
    <p:sldId id="305" r:id="rId38"/>
    <p:sldId id="289" r:id="rId39"/>
    <p:sldId id="294" r:id="rId40"/>
    <p:sldId id="295" r:id="rId41"/>
    <p:sldId id="293" r:id="rId42"/>
    <p:sldId id="267" r:id="rId43"/>
    <p:sldId id="281" r:id="rId44"/>
    <p:sldId id="306" r:id="rId45"/>
    <p:sldId id="307" r:id="rId46"/>
    <p:sldId id="308" r:id="rId47"/>
    <p:sldId id="309" r:id="rId48"/>
    <p:sldId id="310" r:id="rId49"/>
    <p:sldId id="278" r:id="rId50"/>
    <p:sldId id="297" r:id="rId51"/>
    <p:sldId id="296" r:id="rId52"/>
    <p:sldId id="311" r:id="rId53"/>
    <p:sldId id="312" r:id="rId54"/>
    <p:sldId id="257" r:id="rId55"/>
    <p:sldId id="28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442" r:id="rId75"/>
    <p:sldId id="331" r:id="rId76"/>
    <p:sldId id="332" r:id="rId77"/>
    <p:sldId id="333" r:id="rId78"/>
    <p:sldId id="334" r:id="rId79"/>
    <p:sldId id="335" r:id="rId80"/>
    <p:sldId id="291" r:id="rId81"/>
    <p:sldId id="336" r:id="rId82"/>
    <p:sldId id="290"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1" d="100"/>
          <a:sy n="101" d="100"/>
        </p:scale>
        <p:origin x="29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0A42A-CB69-48A2-937B-D348AEF8A37E}" type="datetimeFigureOut">
              <a:rPr lang="nl-BE" smtClean="0"/>
              <a:t>2/04/2020</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FB1962-0B6E-40CB-B488-2E2CB3106F26}" type="slidenum">
              <a:rPr lang="nl-BE" smtClean="0"/>
              <a:t>‹nr.›</a:t>
            </a:fld>
            <a:endParaRPr lang="nl-BE"/>
          </a:p>
        </p:txBody>
      </p:sp>
    </p:spTree>
    <p:extLst>
      <p:ext uri="{BB962C8B-B14F-4D97-AF65-F5344CB8AC3E}">
        <p14:creationId xmlns:p14="http://schemas.microsoft.com/office/powerpoint/2010/main" val="1942729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fld id="{DDB489D9-D81B-4A55-A2EC-E6A980CEAD07}" type="slidenum">
              <a:rPr lang="nl-BE" smtClean="0"/>
              <a:pPr/>
              <a:t>43</a:t>
            </a:fld>
            <a:endParaRPr lang="nl-B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fld id="{DDB489D9-D81B-4A55-A2EC-E6A980CEAD07}" type="slidenum">
              <a:rPr lang="nl-BE" smtClean="0"/>
              <a:pPr/>
              <a:t>54</a:t>
            </a:fld>
            <a:endParaRPr lang="nl-B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BE"/>
          </a:p>
        </p:txBody>
      </p:sp>
      <p:sp>
        <p:nvSpPr>
          <p:cNvPr id="4" name="Tijdelijke aanduiding voor datum 3"/>
          <p:cNvSpPr>
            <a:spLocks noGrp="1"/>
          </p:cNvSpPr>
          <p:nvPr>
            <p:ph type="dt" sz="half" idx="10"/>
          </p:nvPr>
        </p:nvSpPr>
        <p:spPr/>
        <p:txBody>
          <a:bodyPr/>
          <a:lstStyle/>
          <a:p>
            <a:fld id="{0D36EF22-B613-4756-85AD-92B1F8C35240}" type="datetimeFigureOut">
              <a:rPr lang="nl-BE" smtClean="0"/>
              <a:pPr/>
              <a:t>2/04/2020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1BAC5350-9772-4819-B549-5711EE44F90B}" type="slidenum">
              <a:rPr lang="nl-BE" smtClean="0"/>
              <a:pPr/>
              <a:t>‹nr.›</a:t>
            </a:fld>
            <a:endParaRPr lang="nl-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0D36EF22-B613-4756-85AD-92B1F8C35240}" type="datetimeFigureOut">
              <a:rPr lang="nl-BE" smtClean="0"/>
              <a:pPr/>
              <a:t>2/04/2020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1BAC5350-9772-4819-B549-5711EE44F90B}" type="slidenum">
              <a:rPr lang="nl-BE" smtClean="0"/>
              <a:pPr/>
              <a:t>‹nr.›</a:t>
            </a:fld>
            <a:endParaRPr lang="nl-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0D36EF22-B613-4756-85AD-92B1F8C35240}" type="datetimeFigureOut">
              <a:rPr lang="nl-BE" smtClean="0"/>
              <a:pPr/>
              <a:t>2/04/2020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1BAC5350-9772-4819-B549-5711EE44F90B}" type="slidenum">
              <a:rPr lang="nl-BE" smtClean="0"/>
              <a:pPr/>
              <a:t>‹nr.›</a:t>
            </a:fld>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0D36EF22-B613-4756-85AD-92B1F8C35240}" type="datetimeFigureOut">
              <a:rPr lang="nl-BE" smtClean="0"/>
              <a:pPr/>
              <a:t>2/04/2020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1BAC5350-9772-4819-B549-5711EE44F90B}" type="slidenum">
              <a:rPr lang="nl-BE" smtClean="0"/>
              <a:pPr/>
              <a:t>‹nr.›</a:t>
            </a:fld>
            <a:endParaRPr lang="nl-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0D36EF22-B613-4756-85AD-92B1F8C35240}" type="datetimeFigureOut">
              <a:rPr lang="nl-BE" smtClean="0"/>
              <a:pPr/>
              <a:t>2/04/2020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1BAC5350-9772-4819-B549-5711EE44F90B}" type="slidenum">
              <a:rPr lang="nl-BE" smtClean="0"/>
              <a:pPr/>
              <a:t>‹nr.›</a:t>
            </a:fld>
            <a:endParaRPr lang="nl-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0D36EF22-B613-4756-85AD-92B1F8C35240}" type="datetimeFigureOut">
              <a:rPr lang="nl-BE" smtClean="0"/>
              <a:pPr/>
              <a:t>2/04/2020</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1BAC5350-9772-4819-B549-5711EE44F90B}" type="slidenum">
              <a:rPr lang="nl-BE" smtClean="0"/>
              <a:pPr/>
              <a:t>‹nr.›</a:t>
            </a:fld>
            <a:endParaRPr lang="nl-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0D36EF22-B613-4756-85AD-92B1F8C35240}" type="datetimeFigureOut">
              <a:rPr lang="nl-BE" smtClean="0"/>
              <a:pPr/>
              <a:t>2/04/2020</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1BAC5350-9772-4819-B549-5711EE44F90B}" type="slidenum">
              <a:rPr lang="nl-BE" smtClean="0"/>
              <a:pPr/>
              <a:t>‹nr.›</a:t>
            </a:fld>
            <a:endParaRPr lang="nl-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0D36EF22-B613-4756-85AD-92B1F8C35240}" type="datetimeFigureOut">
              <a:rPr lang="nl-BE" smtClean="0"/>
              <a:pPr/>
              <a:t>2/04/2020</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1BAC5350-9772-4819-B549-5711EE44F90B}" type="slidenum">
              <a:rPr lang="nl-BE" smtClean="0"/>
              <a:pPr/>
              <a:t>‹nr.›</a:t>
            </a:fld>
            <a:endParaRPr lang="nl-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0D36EF22-B613-4756-85AD-92B1F8C35240}" type="datetimeFigureOut">
              <a:rPr lang="nl-BE" smtClean="0"/>
              <a:pPr/>
              <a:t>2/04/2020</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1BAC5350-9772-4819-B549-5711EE44F90B}" type="slidenum">
              <a:rPr lang="nl-BE" smtClean="0"/>
              <a:pPr/>
              <a:t>‹nr.›</a:t>
            </a:fld>
            <a:endParaRPr lang="nl-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0D36EF22-B613-4756-85AD-92B1F8C35240}" type="datetimeFigureOut">
              <a:rPr lang="nl-BE" smtClean="0"/>
              <a:pPr/>
              <a:t>2/04/2020</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1BAC5350-9772-4819-B549-5711EE44F90B}" type="slidenum">
              <a:rPr lang="nl-BE" smtClean="0"/>
              <a:pPr/>
              <a:t>‹nr.›</a:t>
            </a:fld>
            <a:endParaRPr lang="nl-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0D36EF22-B613-4756-85AD-92B1F8C35240}" type="datetimeFigureOut">
              <a:rPr lang="nl-BE" smtClean="0"/>
              <a:pPr/>
              <a:t>2/04/2020</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1BAC5350-9772-4819-B549-5711EE44F90B}" type="slidenum">
              <a:rPr lang="nl-BE" smtClean="0"/>
              <a:pPr/>
              <a:t>‹nr.›</a:t>
            </a:fld>
            <a:endParaRPr lang="nl-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36EF22-B613-4756-85AD-92B1F8C35240}" type="datetimeFigureOut">
              <a:rPr lang="nl-BE" smtClean="0"/>
              <a:pPr/>
              <a:t>2/04/2020</a:t>
            </a:fld>
            <a:endParaRPr lang="nl-BE"/>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AC5350-9772-4819-B549-5711EE44F90B}" type="slidenum">
              <a:rPr lang="nl-BE" smtClean="0"/>
              <a:pPr/>
              <a:t>‹nr.›</a:t>
            </a:fld>
            <a:endParaRPr lang="nl-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14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image" Target="../media/image152.emf"/><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www.mineralienatlas.de/lexikon/index.php/MineralData?mineral=Hyalophan" TargetMode="External"/><Relationship Id="rId3" Type="http://schemas.openxmlformats.org/officeDocument/2006/relationships/hyperlink" Target="http://www.mineralienatlas.de/lexikon/index.php/MineralData?mineral=Kokchetavit" TargetMode="External"/><Relationship Id="rId7" Type="http://schemas.openxmlformats.org/officeDocument/2006/relationships/hyperlink" Target="http://www.mineralienatlas.de/lexikon/index.php/MineralData?mineral=Orthoclas" TargetMode="External"/><Relationship Id="rId2" Type="http://schemas.openxmlformats.org/officeDocument/2006/relationships/hyperlink" Target="http://www.mineralienatlas.de/lexikon/index.php/MineralData?mineral=Buddingtonit" TargetMode="External"/><Relationship Id="rId1" Type="http://schemas.openxmlformats.org/officeDocument/2006/relationships/slideLayout" Target="../slideLayouts/slideLayout7.xml"/><Relationship Id="rId6" Type="http://schemas.openxmlformats.org/officeDocument/2006/relationships/hyperlink" Target="http://www.mineralienatlas.de/lexikon/index.php/MineralData?mineral=Rubiklin" TargetMode="External"/><Relationship Id="rId11" Type="http://schemas.openxmlformats.org/officeDocument/2006/relationships/hyperlink" Target="http://www.mineralienatlas.de/lexikon/index.php/MineralData?mineral=Slawsonit" TargetMode="External"/><Relationship Id="rId5" Type="http://schemas.openxmlformats.org/officeDocument/2006/relationships/hyperlink" Target="http://www.mineralienatlas.de/lexikon/index.php/MineralData?mineral=Mikroklin" TargetMode="External"/><Relationship Id="rId10" Type="http://schemas.openxmlformats.org/officeDocument/2006/relationships/hyperlink" Target="http://www.mineralienatlas.de/lexikon/index.php/MineralData?mineral=Paracelsian" TargetMode="External"/><Relationship Id="rId4" Type="http://schemas.openxmlformats.org/officeDocument/2006/relationships/hyperlink" Target="http://www.mineralienatlas.de/lexikon/index.php/MineralData?mineral=Sanidin" TargetMode="External"/><Relationship Id="rId9" Type="http://schemas.openxmlformats.org/officeDocument/2006/relationships/hyperlink" Target="http://www.mineralienatlas.de/lexikon/index.php/MineralData?mineral=Celsian"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file:///E:\MINPHOTO\local\californ.htm" TargetMode="External"/><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mindat.org/loc-16172.html"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file:///E:\MINPHOTO\local\wales.htm" TargetMode="External"/><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file:///E:\MINPHOTO\local\wales.htm"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file:///E:\MINPHOTO\local\japan.htm"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hyperlink" Target="http://www.mineralienatlas.de/lexikon/index.php/MineralData?mineral=Reedmergnerit" TargetMode="External"/><Relationship Id="rId3" Type="http://schemas.openxmlformats.org/officeDocument/2006/relationships/hyperlink" Target="http://www.mineralienatlas.de/lexikon/index.php/MineralData?mineral=Dmisteinbergit" TargetMode="External"/><Relationship Id="rId7" Type="http://schemas.openxmlformats.org/officeDocument/2006/relationships/hyperlink" Target="http://www.mineralienatlas.de/lexikon/index.php/MineralData?mineral=Filatovit" TargetMode="External"/><Relationship Id="rId2" Type="http://schemas.openxmlformats.org/officeDocument/2006/relationships/hyperlink" Target="http://www.mineralienatlas.de/lexikon/index.php/MineralData?mineral=Anorthoklas" TargetMode="External"/><Relationship Id="rId1" Type="http://schemas.openxmlformats.org/officeDocument/2006/relationships/slideLayout" Target="../slideLayouts/slideLayout7.xml"/><Relationship Id="rId6" Type="http://schemas.openxmlformats.org/officeDocument/2006/relationships/hyperlink" Target="http://www.mineralienatlas.de/lexikon/index.php/MineralData?mineral=Banalsit" TargetMode="External"/><Relationship Id="rId5" Type="http://schemas.openxmlformats.org/officeDocument/2006/relationships/hyperlink" Target="http://www.mineralienatlas.de/lexikon/index.php/MineralData?mineral=Stronalsit" TargetMode="External"/><Relationship Id="rId4" Type="http://schemas.openxmlformats.org/officeDocument/2006/relationships/hyperlink" Target="http://www.mineralienatlas.de/lexikon/index.php/MineralData?mineral=Svyatoslavit"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file:///E:\MINPHOTO\local\japan.htm"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file:///E:\MINPHOTO\local\japan.htm"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file:///E:\MINPHOTO\local\wales.htm"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hyperlink" Target="http://www.mineralienatlas.de/lexikon/index.php/MineralData?mineral=Anorthit" TargetMode="External"/><Relationship Id="rId3" Type="http://schemas.openxmlformats.org/officeDocument/2006/relationships/hyperlink" Target="http://www.mineralienatlas.de/lexikon/index.php/MineralData?mineral=Albit" TargetMode="External"/><Relationship Id="rId7" Type="http://schemas.openxmlformats.org/officeDocument/2006/relationships/hyperlink" Target="http://www.mineralienatlas.de/lexikon/index.php/MineralData?mineral=Bytownit"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www.mineralienatlas.de/lexikon/index.php/MineralData?mineral=Labradorit" TargetMode="External"/><Relationship Id="rId5" Type="http://schemas.openxmlformats.org/officeDocument/2006/relationships/hyperlink" Target="http://www.mineralienatlas.de/lexikon/index.php/MineralData?mineral=Andesin" TargetMode="External"/><Relationship Id="rId4" Type="http://schemas.openxmlformats.org/officeDocument/2006/relationships/hyperlink" Target="http://www.mineralienatlas.de/lexikon/index.php/MineralData?mineral=Oligoklas" TargetMode="External"/><Relationship Id="rId9" Type="http://schemas.openxmlformats.org/officeDocument/2006/relationships/hyperlink" Target="http://www.mineralienatlas.de/lexikon/index.php/MineralData?mineral=Lingunit"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Autofit/>
          </a:bodyPr>
          <a:lstStyle/>
          <a:p>
            <a:r>
              <a:rPr lang="nl-BE" sz="9600" b="1" dirty="0">
                <a:latin typeface="Algerian" panose="04020705040A02060702" pitchFamily="82" charset="0"/>
              </a:rPr>
              <a:t>VELDSPAAT</a:t>
            </a:r>
          </a:p>
        </p:txBody>
      </p:sp>
      <p:sp>
        <p:nvSpPr>
          <p:cNvPr id="3" name="Ondertitel 2"/>
          <p:cNvSpPr>
            <a:spLocks noGrp="1"/>
          </p:cNvSpPr>
          <p:nvPr>
            <p:ph type="subTitle" idx="1"/>
          </p:nvPr>
        </p:nvSpPr>
        <p:spPr/>
        <p:txBody>
          <a:bodyPr/>
          <a:lstStyle/>
          <a:p>
            <a:endParaRPr lang="nl-B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a:stretch>
            <a:fillRect/>
          </a:stretch>
        </p:blipFill>
        <p:spPr bwMode="auto">
          <a:xfrm>
            <a:off x="3448" y="18306"/>
            <a:ext cx="7488832" cy="6858000"/>
          </a:xfrm>
          <a:prstGeom prst="rect">
            <a:avLst/>
          </a:prstGeom>
          <a:noFill/>
          <a:ln w="9525">
            <a:noFill/>
            <a:miter lim="800000"/>
            <a:headEnd/>
            <a:tailEnd/>
          </a:ln>
        </p:spPr>
      </p:pic>
      <p:sp>
        <p:nvSpPr>
          <p:cNvPr id="3" name="Tekstvak 2">
            <a:extLst>
              <a:ext uri="{FF2B5EF4-FFF2-40B4-BE49-F238E27FC236}">
                <a16:creationId xmlns:a16="http://schemas.microsoft.com/office/drawing/2014/main" id="{A3EC1202-9F53-4462-B1DB-084382A3B6E7}"/>
              </a:ext>
            </a:extLst>
          </p:cNvPr>
          <p:cNvSpPr txBox="1"/>
          <p:nvPr/>
        </p:nvSpPr>
        <p:spPr>
          <a:xfrm>
            <a:off x="5157564" y="5445224"/>
            <a:ext cx="3995936" cy="1200329"/>
          </a:xfrm>
          <a:prstGeom prst="rect">
            <a:avLst/>
          </a:prstGeom>
          <a:noFill/>
        </p:spPr>
        <p:txBody>
          <a:bodyPr wrap="square" rtlCol="0">
            <a:spAutoFit/>
          </a:bodyPr>
          <a:lstStyle/>
          <a:p>
            <a:r>
              <a:rPr lang="nl-BE" sz="2400" dirty="0"/>
              <a:t>De soort en hoeveelheid veldspaat bepalen mee de naamgeving van de gesteentes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rik\Pictures\Geologie\eigen fotos veldspaat\P9032047.JPG"/>
          <p:cNvPicPr>
            <a:picLocks noChangeAspect="1" noChangeArrowheads="1"/>
          </p:cNvPicPr>
          <p:nvPr/>
        </p:nvPicPr>
        <p:blipFill>
          <a:blip r:embed="rId2" cstate="print"/>
          <a:srcRect/>
          <a:stretch>
            <a:fillRect/>
          </a:stretch>
        </p:blipFill>
        <p:spPr bwMode="auto">
          <a:xfrm>
            <a:off x="2123728" y="1484784"/>
            <a:ext cx="5328592" cy="4320480"/>
          </a:xfrm>
          <a:prstGeom prst="rect">
            <a:avLst/>
          </a:prstGeom>
          <a:noFill/>
        </p:spPr>
      </p:pic>
      <p:sp>
        <p:nvSpPr>
          <p:cNvPr id="3" name="Tekstvak 2"/>
          <p:cNvSpPr txBox="1"/>
          <p:nvPr/>
        </p:nvSpPr>
        <p:spPr>
          <a:xfrm>
            <a:off x="323528" y="548680"/>
            <a:ext cx="7128792" cy="461665"/>
          </a:xfrm>
          <a:prstGeom prst="rect">
            <a:avLst/>
          </a:prstGeom>
          <a:noFill/>
        </p:spPr>
        <p:txBody>
          <a:bodyPr wrap="square" rtlCol="0">
            <a:spAutoFit/>
          </a:bodyPr>
          <a:lstStyle/>
          <a:p>
            <a:r>
              <a:rPr lang="nl-BE" sz="2400" b="1" dirty="0"/>
              <a:t>Adulaar (met chloriet) in ‘</a:t>
            </a:r>
            <a:r>
              <a:rPr lang="nl-BE" sz="2400" b="1" dirty="0" err="1"/>
              <a:t>Maderaner-habitus</a:t>
            </a:r>
            <a:r>
              <a:rPr lang="nl-BE" sz="2400" b="1" dirty="0"/>
              <a:t>’</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veldspaat\fotos VanGoethem\EVE Or Pz Fibbia Gotthard CH.jpg"/>
          <p:cNvPicPr>
            <a:picLocks noChangeAspect="1" noChangeArrowheads="1"/>
          </p:cNvPicPr>
          <p:nvPr/>
        </p:nvPicPr>
        <p:blipFill>
          <a:blip r:embed="rId2" cstate="print"/>
          <a:srcRect/>
          <a:stretch>
            <a:fillRect/>
          </a:stretch>
        </p:blipFill>
        <p:spPr bwMode="auto">
          <a:xfrm>
            <a:off x="0" y="1268760"/>
            <a:ext cx="7128792" cy="5589240"/>
          </a:xfrm>
          <a:prstGeom prst="rect">
            <a:avLst/>
          </a:prstGeom>
          <a:noFill/>
        </p:spPr>
      </p:pic>
      <p:sp>
        <p:nvSpPr>
          <p:cNvPr id="3" name="Tekstvak 2"/>
          <p:cNvSpPr txBox="1"/>
          <p:nvPr/>
        </p:nvSpPr>
        <p:spPr>
          <a:xfrm>
            <a:off x="1691680" y="332656"/>
            <a:ext cx="7452320" cy="830997"/>
          </a:xfrm>
          <a:prstGeom prst="rect">
            <a:avLst/>
          </a:prstGeom>
          <a:noFill/>
        </p:spPr>
        <p:txBody>
          <a:bodyPr wrap="square" rtlCol="0">
            <a:spAutoFit/>
          </a:bodyPr>
          <a:lstStyle/>
          <a:p>
            <a:r>
              <a:rPr lang="nl-BE" sz="2400" b="1" dirty="0"/>
              <a:t>Adulaar (</a:t>
            </a:r>
            <a:r>
              <a:rPr lang="nl-BE" sz="2400" b="1" dirty="0" err="1"/>
              <a:t>Manebach-tweeling</a:t>
            </a:r>
            <a:r>
              <a:rPr lang="nl-BE" sz="2400" b="1" dirty="0"/>
              <a:t>) met ‘</a:t>
            </a:r>
            <a:r>
              <a:rPr lang="nl-BE" sz="2400" b="1" dirty="0" err="1"/>
              <a:t>Fibbia-habitus</a:t>
            </a:r>
            <a:r>
              <a:rPr lang="nl-BE" sz="2400" b="1" dirty="0"/>
              <a:t>’</a:t>
            </a:r>
          </a:p>
          <a:p>
            <a:r>
              <a:rPr lang="nl-BE" sz="2400" b="1" dirty="0"/>
              <a:t>La </a:t>
            </a:r>
            <a:r>
              <a:rPr lang="nl-BE" sz="2400" b="1" dirty="0" err="1"/>
              <a:t>Fibbia</a:t>
            </a:r>
            <a:r>
              <a:rPr lang="nl-BE" sz="2400" b="1" dirty="0"/>
              <a:t>, </a:t>
            </a:r>
            <a:r>
              <a:rPr lang="nl-BE" sz="2400" b="1" dirty="0" err="1"/>
              <a:t>Gotthardgebied</a:t>
            </a:r>
            <a:r>
              <a:rPr lang="nl-BE" sz="2400" b="1" dirty="0"/>
              <a:t>, Zwitserland</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erik\Pictures\Geologie\eigen fotos veldspaat\P9032155.JPG"/>
          <p:cNvPicPr>
            <a:picLocks noChangeAspect="1" noChangeArrowheads="1"/>
          </p:cNvPicPr>
          <p:nvPr/>
        </p:nvPicPr>
        <p:blipFill>
          <a:blip r:embed="rId2" cstate="print"/>
          <a:srcRect/>
          <a:stretch>
            <a:fillRect/>
          </a:stretch>
        </p:blipFill>
        <p:spPr bwMode="auto">
          <a:xfrm>
            <a:off x="1547664" y="1916832"/>
            <a:ext cx="6048672" cy="3816424"/>
          </a:xfrm>
          <a:prstGeom prst="rect">
            <a:avLst/>
          </a:prstGeom>
          <a:noFill/>
        </p:spPr>
      </p:pic>
      <p:sp>
        <p:nvSpPr>
          <p:cNvPr id="4" name="Tekstvak 3"/>
          <p:cNvSpPr txBox="1"/>
          <p:nvPr/>
        </p:nvSpPr>
        <p:spPr>
          <a:xfrm>
            <a:off x="1547664" y="0"/>
            <a:ext cx="6048672" cy="830997"/>
          </a:xfrm>
          <a:prstGeom prst="rect">
            <a:avLst/>
          </a:prstGeom>
          <a:noFill/>
        </p:spPr>
        <p:txBody>
          <a:bodyPr wrap="square" rtlCol="0">
            <a:spAutoFit/>
          </a:bodyPr>
          <a:lstStyle/>
          <a:p>
            <a:r>
              <a:rPr lang="nl-BE" sz="2400" b="1" dirty="0"/>
              <a:t>Adulaar en periklien</a:t>
            </a:r>
          </a:p>
          <a:p>
            <a:pPr algn="r"/>
            <a:r>
              <a:rPr lang="nl-BE" sz="2400" b="1" dirty="0"/>
              <a:t>Grostal bij </a:t>
            </a:r>
            <a:r>
              <a:rPr lang="nl-BE" sz="2400" b="1" dirty="0" err="1"/>
              <a:t>Andermatt</a:t>
            </a:r>
            <a:r>
              <a:rPr lang="nl-BE" sz="2400" b="1" dirty="0"/>
              <a:t>, Zwitserland</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erik\Pictures\Geologie\eigen fotos veldspaat\P9102150.JPG"/>
          <p:cNvPicPr>
            <a:picLocks noChangeAspect="1" noChangeArrowheads="1"/>
          </p:cNvPicPr>
          <p:nvPr/>
        </p:nvPicPr>
        <p:blipFill>
          <a:blip r:embed="rId2" cstate="print"/>
          <a:srcRect/>
          <a:stretch>
            <a:fillRect/>
          </a:stretch>
        </p:blipFill>
        <p:spPr bwMode="auto">
          <a:xfrm>
            <a:off x="0" y="1052736"/>
            <a:ext cx="8388424" cy="5805264"/>
          </a:xfrm>
          <a:prstGeom prst="rect">
            <a:avLst/>
          </a:prstGeom>
          <a:noFill/>
        </p:spPr>
      </p:pic>
      <p:sp>
        <p:nvSpPr>
          <p:cNvPr id="3" name="Tekstvak 2"/>
          <p:cNvSpPr txBox="1"/>
          <p:nvPr/>
        </p:nvSpPr>
        <p:spPr>
          <a:xfrm>
            <a:off x="395536" y="548680"/>
            <a:ext cx="6624736" cy="461665"/>
          </a:xfrm>
          <a:prstGeom prst="rect">
            <a:avLst/>
          </a:prstGeom>
          <a:noFill/>
        </p:spPr>
        <p:txBody>
          <a:bodyPr wrap="square" rtlCol="0">
            <a:spAutoFit/>
          </a:bodyPr>
          <a:lstStyle/>
          <a:p>
            <a:r>
              <a:rPr lang="nl-BE" sz="2400" b="1" dirty="0"/>
              <a:t>Adulaar met chloriet, </a:t>
            </a:r>
            <a:r>
              <a:rPr lang="nl-BE" sz="2400" b="1" dirty="0" err="1"/>
              <a:t>Binnadal</a:t>
            </a:r>
            <a:r>
              <a:rPr lang="nl-BE" sz="2400" b="1" dirty="0"/>
              <a:t>, Wallis, Zwitserland</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vakanties\2011Wenen\PA30259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kstvak 2"/>
          <p:cNvSpPr txBox="1"/>
          <p:nvPr/>
        </p:nvSpPr>
        <p:spPr>
          <a:xfrm>
            <a:off x="5292080" y="6237312"/>
            <a:ext cx="3528392" cy="461665"/>
          </a:xfrm>
          <a:prstGeom prst="rect">
            <a:avLst/>
          </a:prstGeom>
          <a:solidFill>
            <a:schemeClr val="accent1">
              <a:lumMod val="20000"/>
              <a:lumOff val="80000"/>
            </a:schemeClr>
          </a:solidFill>
        </p:spPr>
        <p:txBody>
          <a:bodyPr wrap="square" rtlCol="0">
            <a:spAutoFit/>
          </a:bodyPr>
          <a:lstStyle/>
          <a:p>
            <a:r>
              <a:rPr lang="nl-BE" sz="2400" b="1" dirty="0" err="1"/>
              <a:t>Gotthardgebied</a:t>
            </a:r>
            <a:r>
              <a:rPr lang="nl-BE" sz="2400" b="1" dirty="0"/>
              <a:t>: 30 cm!</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veldspaat\fotos VanGoethem\EVE Ab Or_ad Pz Vallatsch GR CH.jpg"/>
          <p:cNvPicPr>
            <a:picLocks noChangeAspect="1" noChangeArrowheads="1"/>
          </p:cNvPicPr>
          <p:nvPr/>
        </p:nvPicPr>
        <p:blipFill>
          <a:blip r:embed="rId2" cstate="print"/>
          <a:srcRect/>
          <a:stretch>
            <a:fillRect/>
          </a:stretch>
        </p:blipFill>
        <p:spPr bwMode="auto">
          <a:xfrm>
            <a:off x="321556" y="1196752"/>
            <a:ext cx="8426907" cy="5661248"/>
          </a:xfrm>
          <a:prstGeom prst="rect">
            <a:avLst/>
          </a:prstGeom>
          <a:noFill/>
        </p:spPr>
      </p:pic>
      <p:sp>
        <p:nvSpPr>
          <p:cNvPr id="3" name="Tekstvak 2"/>
          <p:cNvSpPr txBox="1"/>
          <p:nvPr/>
        </p:nvSpPr>
        <p:spPr>
          <a:xfrm>
            <a:off x="395536" y="404664"/>
            <a:ext cx="8352928" cy="461665"/>
          </a:xfrm>
          <a:prstGeom prst="rect">
            <a:avLst/>
          </a:prstGeom>
          <a:noFill/>
        </p:spPr>
        <p:txBody>
          <a:bodyPr wrap="square" rtlCol="0">
            <a:spAutoFit/>
          </a:bodyPr>
          <a:lstStyle/>
          <a:p>
            <a:r>
              <a:rPr lang="nl-BE" sz="2400" b="1" dirty="0"/>
              <a:t>Adulaar + periklien + epidoot, </a:t>
            </a:r>
            <a:r>
              <a:rPr lang="nl-BE" sz="2400" b="1" dirty="0" err="1"/>
              <a:t>Piz</a:t>
            </a:r>
            <a:r>
              <a:rPr lang="nl-BE" sz="2400" b="1" dirty="0"/>
              <a:t> </a:t>
            </a:r>
            <a:r>
              <a:rPr lang="nl-BE" sz="2400" b="1" dirty="0" err="1"/>
              <a:t>Vallatscha</a:t>
            </a:r>
            <a:r>
              <a:rPr lang="nl-BE" sz="2400" b="1" dirty="0"/>
              <a:t>, </a:t>
            </a:r>
            <a:r>
              <a:rPr lang="nl-BE" sz="2400" b="1" dirty="0" err="1"/>
              <a:t>Graubunden</a:t>
            </a:r>
            <a:r>
              <a:rPr lang="nl-BE" sz="2400" b="1" dirty="0"/>
              <a:t>, CH</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vakanties\2011Wenen\PA302612.JPG"/>
          <p:cNvPicPr>
            <a:picLocks noChangeAspect="1" noChangeArrowheads="1"/>
          </p:cNvPicPr>
          <p:nvPr/>
        </p:nvPicPr>
        <p:blipFill>
          <a:blip r:embed="rId2" cstate="print"/>
          <a:srcRect l="8263" t="4851" r="20863" b="24800"/>
          <a:stretch>
            <a:fillRect/>
          </a:stretch>
        </p:blipFill>
        <p:spPr bwMode="auto">
          <a:xfrm>
            <a:off x="683568" y="1025352"/>
            <a:ext cx="7834900" cy="5832648"/>
          </a:xfrm>
          <a:prstGeom prst="rect">
            <a:avLst/>
          </a:prstGeom>
          <a:noFill/>
        </p:spPr>
      </p:pic>
      <p:sp>
        <p:nvSpPr>
          <p:cNvPr id="3" name="Tekstvak 2"/>
          <p:cNvSpPr txBox="1"/>
          <p:nvPr/>
        </p:nvSpPr>
        <p:spPr>
          <a:xfrm>
            <a:off x="3491880" y="476672"/>
            <a:ext cx="1584176" cy="461665"/>
          </a:xfrm>
          <a:prstGeom prst="rect">
            <a:avLst/>
          </a:prstGeom>
          <a:noFill/>
        </p:spPr>
        <p:txBody>
          <a:bodyPr wrap="square" rtlCol="0">
            <a:spAutoFit/>
          </a:bodyPr>
          <a:lstStyle/>
          <a:p>
            <a:r>
              <a:rPr lang="nl-BE" sz="2400" b="1" dirty="0" err="1"/>
              <a:t>Hyalofaan</a:t>
            </a:r>
            <a:endParaRPr lang="nl-BE" sz="2400" b="1"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755576" y="476672"/>
            <a:ext cx="7776864" cy="461665"/>
          </a:xfrm>
          <a:prstGeom prst="rect">
            <a:avLst/>
          </a:prstGeom>
          <a:noFill/>
        </p:spPr>
        <p:txBody>
          <a:bodyPr wrap="square" rtlCol="0">
            <a:spAutoFit/>
          </a:bodyPr>
          <a:lstStyle/>
          <a:p>
            <a:r>
              <a:rPr lang="nl-BE" sz="2400" b="1" dirty="0"/>
              <a:t>Anorthiet uit </a:t>
            </a:r>
            <a:r>
              <a:rPr lang="nl-BE" sz="2400" b="1" dirty="0" err="1"/>
              <a:t>kontaktzones</a:t>
            </a:r>
            <a:r>
              <a:rPr lang="nl-BE" sz="2400" b="1" dirty="0"/>
              <a:t> in het Fassadal, Italië</a:t>
            </a:r>
          </a:p>
        </p:txBody>
      </p:sp>
      <p:pic>
        <p:nvPicPr>
          <p:cNvPr id="1026" name="Picture 2" descr="C:\Users\erik\Pictures\Geologie\veldspaat\eigen fotos veldspaat\PA232496.JPG"/>
          <p:cNvPicPr>
            <a:picLocks noChangeAspect="1" noChangeArrowheads="1"/>
          </p:cNvPicPr>
          <p:nvPr/>
        </p:nvPicPr>
        <p:blipFill>
          <a:blip r:embed="rId2" cstate="print"/>
          <a:srcRect/>
          <a:stretch>
            <a:fillRect/>
          </a:stretch>
        </p:blipFill>
        <p:spPr bwMode="auto">
          <a:xfrm>
            <a:off x="827584" y="1340768"/>
            <a:ext cx="5616624" cy="5112568"/>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b="1" dirty="0"/>
              <a:t>Veldspaten uit de wereld</a:t>
            </a:r>
          </a:p>
        </p:txBody>
      </p:sp>
      <p:sp>
        <p:nvSpPr>
          <p:cNvPr id="3" name="Ondertitel 2"/>
          <p:cNvSpPr>
            <a:spLocks noGrp="1"/>
          </p:cNvSpPr>
          <p:nvPr>
            <p:ph type="subTitle" idx="1"/>
          </p:nvPr>
        </p:nvSpPr>
        <p:spPr/>
        <p:txBody>
          <a:bodyPr/>
          <a:lstStyle/>
          <a:p>
            <a:endParaRPr lang="nl-BE"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rik\Documents\Materiaal\AfbeeldingSpencer.jpg"/>
          <p:cNvPicPr>
            <a:picLocks noChangeAspect="1" noChangeArrowheads="1"/>
          </p:cNvPicPr>
          <p:nvPr/>
        </p:nvPicPr>
        <p:blipFill>
          <a:blip r:embed="rId2" cstate="print"/>
          <a:srcRect/>
          <a:stretch>
            <a:fillRect/>
          </a:stretch>
        </p:blipFill>
        <p:spPr bwMode="auto">
          <a:xfrm>
            <a:off x="1043608" y="0"/>
            <a:ext cx="4675511" cy="6858000"/>
          </a:xfrm>
          <a:prstGeom prst="rect">
            <a:avLst/>
          </a:prstGeom>
          <a:noFill/>
        </p:spPr>
      </p:pic>
      <p:sp>
        <p:nvSpPr>
          <p:cNvPr id="3" name="Tekstvak 2"/>
          <p:cNvSpPr txBox="1"/>
          <p:nvPr/>
        </p:nvSpPr>
        <p:spPr>
          <a:xfrm>
            <a:off x="5724128" y="692696"/>
            <a:ext cx="3419872" cy="1200329"/>
          </a:xfrm>
          <a:prstGeom prst="rect">
            <a:avLst/>
          </a:prstGeom>
          <a:noFill/>
        </p:spPr>
        <p:txBody>
          <a:bodyPr wrap="square" rtlCol="0">
            <a:spAutoFit/>
          </a:bodyPr>
          <a:lstStyle/>
          <a:p>
            <a:pPr algn="ctr"/>
            <a:r>
              <a:rPr lang="nl-BE" sz="2400" b="1" dirty="0"/>
              <a:t>“The </a:t>
            </a:r>
            <a:r>
              <a:rPr lang="nl-BE" sz="2400" b="1" dirty="0" err="1"/>
              <a:t>World’s</a:t>
            </a:r>
            <a:r>
              <a:rPr lang="nl-BE" sz="2400" b="1" dirty="0"/>
              <a:t> Minerals”</a:t>
            </a:r>
          </a:p>
          <a:p>
            <a:pPr algn="ctr"/>
            <a:r>
              <a:rPr lang="nl-BE" sz="2400" b="1" dirty="0"/>
              <a:t>Leonard J. Spencer</a:t>
            </a:r>
          </a:p>
          <a:p>
            <a:pPr algn="ctr"/>
            <a:r>
              <a:rPr lang="nl-BE" sz="2400" b="1" dirty="0"/>
              <a:t>1913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erik\Pictures\Geologie\eigen fotos veldspaat\P9102249.JPG"/>
          <p:cNvPicPr>
            <a:picLocks noChangeAspect="1" noChangeArrowheads="1"/>
          </p:cNvPicPr>
          <p:nvPr/>
        </p:nvPicPr>
        <p:blipFill>
          <a:blip r:embed="rId2" cstate="print"/>
          <a:srcRect/>
          <a:stretch>
            <a:fillRect/>
          </a:stretch>
        </p:blipFill>
        <p:spPr bwMode="auto">
          <a:xfrm>
            <a:off x="899592" y="1196752"/>
            <a:ext cx="7704856" cy="5195789"/>
          </a:xfrm>
          <a:prstGeom prst="rect">
            <a:avLst/>
          </a:prstGeom>
          <a:noFill/>
        </p:spPr>
      </p:pic>
      <p:sp>
        <p:nvSpPr>
          <p:cNvPr id="2" name="Tekstvak 1">
            <a:extLst>
              <a:ext uri="{FF2B5EF4-FFF2-40B4-BE49-F238E27FC236}">
                <a16:creationId xmlns:a16="http://schemas.microsoft.com/office/drawing/2014/main" id="{D792FE18-53B1-4A82-83EF-914A58020C4F}"/>
              </a:ext>
            </a:extLst>
          </p:cNvPr>
          <p:cNvSpPr txBox="1"/>
          <p:nvPr/>
        </p:nvSpPr>
        <p:spPr>
          <a:xfrm>
            <a:off x="899592" y="404664"/>
            <a:ext cx="6840760" cy="461665"/>
          </a:xfrm>
          <a:prstGeom prst="rect">
            <a:avLst/>
          </a:prstGeom>
          <a:noFill/>
        </p:spPr>
        <p:txBody>
          <a:bodyPr wrap="square" rtlCol="0">
            <a:spAutoFit/>
          </a:bodyPr>
          <a:lstStyle/>
          <a:p>
            <a:r>
              <a:rPr lang="nl-BE" sz="2400" dirty="0"/>
              <a:t>KASSEI IN GRANIET, MET PEGMATIETADER</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rik\Pictures\Geologie\veldspaat\fotos VanGoethem\EVE Ab Trem Lc Mc Gregor Quebec Can .jpg"/>
          <p:cNvPicPr>
            <a:picLocks noChangeAspect="1" noChangeArrowheads="1"/>
          </p:cNvPicPr>
          <p:nvPr/>
        </p:nvPicPr>
        <p:blipFill>
          <a:blip r:embed="rId2" cstate="print"/>
          <a:srcRect/>
          <a:stretch>
            <a:fillRect/>
          </a:stretch>
        </p:blipFill>
        <p:spPr bwMode="auto">
          <a:xfrm>
            <a:off x="755576" y="908720"/>
            <a:ext cx="7668344" cy="5949280"/>
          </a:xfrm>
          <a:prstGeom prst="rect">
            <a:avLst/>
          </a:prstGeom>
          <a:noFill/>
        </p:spPr>
      </p:pic>
      <p:sp>
        <p:nvSpPr>
          <p:cNvPr id="3" name="Tekstvak 2"/>
          <p:cNvSpPr txBox="1"/>
          <p:nvPr/>
        </p:nvSpPr>
        <p:spPr>
          <a:xfrm>
            <a:off x="683568" y="404664"/>
            <a:ext cx="7704856" cy="461665"/>
          </a:xfrm>
          <a:prstGeom prst="rect">
            <a:avLst/>
          </a:prstGeom>
          <a:noFill/>
        </p:spPr>
        <p:txBody>
          <a:bodyPr wrap="square" rtlCol="0">
            <a:spAutoFit/>
          </a:bodyPr>
          <a:lstStyle/>
          <a:p>
            <a:pPr algn="ctr"/>
            <a:r>
              <a:rPr lang="nl-BE" sz="2400" b="1" dirty="0"/>
              <a:t>Periklien, </a:t>
            </a:r>
            <a:r>
              <a:rPr lang="nl-BE" sz="2400" b="1" dirty="0" err="1"/>
              <a:t>Lac</a:t>
            </a:r>
            <a:r>
              <a:rPr lang="nl-BE" sz="2400" b="1" dirty="0"/>
              <a:t> Mc </a:t>
            </a:r>
            <a:r>
              <a:rPr lang="nl-BE" sz="2400" b="1" dirty="0" err="1"/>
              <a:t>Gregor</a:t>
            </a:r>
            <a:r>
              <a:rPr lang="nl-BE" sz="2400" b="1" dirty="0"/>
              <a:t>, </a:t>
            </a:r>
            <a:r>
              <a:rPr lang="nl-BE" sz="2400" b="1" dirty="0" err="1"/>
              <a:t>Quebec</a:t>
            </a:r>
            <a:r>
              <a:rPr lang="nl-BE" sz="2400" b="1" dirty="0"/>
              <a:t>, Canada</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erik\Pictures\Geologie\veldspaat\eigen fotos veldspaat\P9032153.JPG"/>
          <p:cNvPicPr>
            <a:picLocks noChangeAspect="1" noChangeArrowheads="1"/>
          </p:cNvPicPr>
          <p:nvPr/>
        </p:nvPicPr>
        <p:blipFill>
          <a:blip r:embed="rId2" cstate="print"/>
          <a:srcRect/>
          <a:stretch>
            <a:fillRect/>
          </a:stretch>
        </p:blipFill>
        <p:spPr bwMode="auto">
          <a:xfrm>
            <a:off x="755576" y="836712"/>
            <a:ext cx="7272808" cy="5328592"/>
          </a:xfrm>
          <a:prstGeom prst="rect">
            <a:avLst/>
          </a:prstGeom>
          <a:noFill/>
        </p:spPr>
      </p:pic>
      <p:sp>
        <p:nvSpPr>
          <p:cNvPr id="4" name="Tekstvak 3"/>
          <p:cNvSpPr txBox="1"/>
          <p:nvPr/>
        </p:nvSpPr>
        <p:spPr>
          <a:xfrm>
            <a:off x="755576" y="404664"/>
            <a:ext cx="7272808" cy="461665"/>
          </a:xfrm>
          <a:prstGeom prst="rect">
            <a:avLst/>
          </a:prstGeom>
          <a:noFill/>
        </p:spPr>
        <p:txBody>
          <a:bodyPr wrap="square" rtlCol="0">
            <a:spAutoFit/>
          </a:bodyPr>
          <a:lstStyle/>
          <a:p>
            <a:r>
              <a:rPr lang="nl-BE" sz="2400" b="1" dirty="0"/>
              <a:t>Periklien uit Australië</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erik\Pictures\Geologie\veldspaat\eigen fotos veldspaat\P9102107.JPG"/>
          <p:cNvPicPr>
            <a:picLocks noChangeAspect="1" noChangeArrowheads="1"/>
          </p:cNvPicPr>
          <p:nvPr/>
        </p:nvPicPr>
        <p:blipFill>
          <a:blip r:embed="rId2" cstate="print"/>
          <a:srcRect/>
          <a:stretch>
            <a:fillRect/>
          </a:stretch>
        </p:blipFill>
        <p:spPr bwMode="auto">
          <a:xfrm>
            <a:off x="0" y="0"/>
            <a:ext cx="9144000" cy="5301208"/>
          </a:xfrm>
          <a:prstGeom prst="rect">
            <a:avLst/>
          </a:prstGeom>
          <a:noFill/>
        </p:spPr>
      </p:pic>
      <p:sp>
        <p:nvSpPr>
          <p:cNvPr id="3" name="Tekstvak 2"/>
          <p:cNvSpPr txBox="1"/>
          <p:nvPr/>
        </p:nvSpPr>
        <p:spPr>
          <a:xfrm>
            <a:off x="251520" y="5733256"/>
            <a:ext cx="8568952" cy="830997"/>
          </a:xfrm>
          <a:prstGeom prst="rect">
            <a:avLst/>
          </a:prstGeom>
          <a:noFill/>
        </p:spPr>
        <p:txBody>
          <a:bodyPr wrap="square" rtlCol="0">
            <a:spAutoFit/>
          </a:bodyPr>
          <a:lstStyle/>
          <a:p>
            <a:r>
              <a:rPr lang="nl-BE" sz="2400" b="1" dirty="0"/>
              <a:t>Periklien</a:t>
            </a:r>
          </a:p>
          <a:p>
            <a:pPr algn="r"/>
            <a:r>
              <a:rPr lang="nl-BE" sz="2400" b="1" dirty="0"/>
              <a:t>Acushnet, </a:t>
            </a:r>
            <a:r>
              <a:rPr lang="nl-BE" sz="2400" b="1" dirty="0" err="1"/>
              <a:t>Massachusetts</a:t>
            </a:r>
            <a:r>
              <a:rPr lang="nl-BE" sz="2400" b="1" dirty="0"/>
              <a:t>,VSA</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erik\Pictures\Geologie\veldspaat\eigen fotos veldspaat\P9102110.JPG"/>
          <p:cNvPicPr>
            <a:picLocks noChangeAspect="1" noChangeArrowheads="1"/>
          </p:cNvPicPr>
          <p:nvPr/>
        </p:nvPicPr>
        <p:blipFill>
          <a:blip r:embed="rId2" cstate="print"/>
          <a:srcRect/>
          <a:stretch>
            <a:fillRect/>
          </a:stretch>
        </p:blipFill>
        <p:spPr bwMode="auto">
          <a:xfrm>
            <a:off x="395536" y="1619418"/>
            <a:ext cx="8316416" cy="5238582"/>
          </a:xfrm>
          <a:prstGeom prst="rect">
            <a:avLst/>
          </a:prstGeom>
          <a:noFill/>
        </p:spPr>
      </p:pic>
      <p:sp>
        <p:nvSpPr>
          <p:cNvPr id="3" name="Tekstvak 2"/>
          <p:cNvSpPr txBox="1"/>
          <p:nvPr/>
        </p:nvSpPr>
        <p:spPr>
          <a:xfrm>
            <a:off x="539552" y="620688"/>
            <a:ext cx="8208912" cy="461665"/>
          </a:xfrm>
          <a:prstGeom prst="rect">
            <a:avLst/>
          </a:prstGeom>
          <a:noFill/>
        </p:spPr>
        <p:txBody>
          <a:bodyPr wrap="square" rtlCol="0">
            <a:spAutoFit/>
          </a:bodyPr>
          <a:lstStyle/>
          <a:p>
            <a:pPr algn="ctr"/>
            <a:r>
              <a:rPr lang="nl-BE" sz="2400" b="1" dirty="0"/>
              <a:t>Periklien, Madagaskar</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erik\Pictures\Geologie\veldspaat\eigen fotos veldspaat\P9102111.JPG"/>
          <p:cNvPicPr>
            <a:picLocks noChangeAspect="1" noChangeArrowheads="1"/>
          </p:cNvPicPr>
          <p:nvPr/>
        </p:nvPicPr>
        <p:blipFill>
          <a:blip r:embed="rId2" cstate="print"/>
          <a:srcRect/>
          <a:stretch>
            <a:fillRect/>
          </a:stretch>
        </p:blipFill>
        <p:spPr bwMode="auto">
          <a:xfrm>
            <a:off x="0" y="1124744"/>
            <a:ext cx="9144000" cy="4680520"/>
          </a:xfrm>
          <a:prstGeom prst="rect">
            <a:avLst/>
          </a:prstGeom>
          <a:noFill/>
        </p:spPr>
      </p:pic>
      <p:sp>
        <p:nvSpPr>
          <p:cNvPr id="3" name="Tekstvak 2"/>
          <p:cNvSpPr txBox="1"/>
          <p:nvPr/>
        </p:nvSpPr>
        <p:spPr>
          <a:xfrm>
            <a:off x="179512" y="5805264"/>
            <a:ext cx="8424936" cy="830997"/>
          </a:xfrm>
          <a:prstGeom prst="rect">
            <a:avLst/>
          </a:prstGeom>
          <a:noFill/>
        </p:spPr>
        <p:txBody>
          <a:bodyPr wrap="square" rtlCol="0">
            <a:spAutoFit/>
          </a:bodyPr>
          <a:lstStyle/>
          <a:p>
            <a:r>
              <a:rPr lang="nl-BE" sz="2400" b="1" dirty="0"/>
              <a:t>Periklien met </a:t>
            </a:r>
            <a:r>
              <a:rPr lang="nl-BE" sz="2400" b="1" dirty="0" err="1"/>
              <a:t>titaniet</a:t>
            </a:r>
            <a:r>
              <a:rPr lang="nl-BE" sz="2400" b="1" dirty="0"/>
              <a:t> en calciet</a:t>
            </a:r>
          </a:p>
          <a:p>
            <a:pPr algn="r"/>
            <a:r>
              <a:rPr lang="nl-BE" sz="2400" b="1" dirty="0" err="1"/>
              <a:t>Tormia</a:t>
            </a:r>
            <a:r>
              <a:rPr lang="nl-BE" sz="2400" b="1" dirty="0"/>
              <a:t>, Gilgit, Pakistan</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erik\Pictures\Geologie\veldspaat\eigen fotos veldspaat\P9102238.JPG"/>
          <p:cNvPicPr>
            <a:picLocks noChangeAspect="1" noChangeArrowheads="1"/>
          </p:cNvPicPr>
          <p:nvPr/>
        </p:nvPicPr>
        <p:blipFill>
          <a:blip r:embed="rId2" cstate="print"/>
          <a:srcRect/>
          <a:stretch>
            <a:fillRect/>
          </a:stretch>
        </p:blipFill>
        <p:spPr bwMode="auto">
          <a:xfrm>
            <a:off x="2447256" y="0"/>
            <a:ext cx="6696744" cy="6192688"/>
          </a:xfrm>
          <a:prstGeom prst="rect">
            <a:avLst/>
          </a:prstGeom>
          <a:noFill/>
        </p:spPr>
      </p:pic>
      <p:sp>
        <p:nvSpPr>
          <p:cNvPr id="3" name="Tekstvak 2"/>
          <p:cNvSpPr txBox="1"/>
          <p:nvPr/>
        </p:nvSpPr>
        <p:spPr>
          <a:xfrm>
            <a:off x="0" y="548680"/>
            <a:ext cx="2339752" cy="1200329"/>
          </a:xfrm>
          <a:prstGeom prst="rect">
            <a:avLst/>
          </a:prstGeom>
          <a:noFill/>
        </p:spPr>
        <p:txBody>
          <a:bodyPr wrap="square" rtlCol="0">
            <a:spAutoFit/>
          </a:bodyPr>
          <a:lstStyle/>
          <a:p>
            <a:r>
              <a:rPr lang="nl-BE" sz="2400" b="1" dirty="0"/>
              <a:t>Cleavelandiet</a:t>
            </a:r>
          </a:p>
          <a:p>
            <a:r>
              <a:rPr lang="nl-BE" sz="2400" b="1" dirty="0" err="1"/>
              <a:t>Emmon’s</a:t>
            </a:r>
            <a:r>
              <a:rPr lang="nl-BE" sz="2400" b="1" dirty="0"/>
              <a:t> </a:t>
            </a:r>
            <a:r>
              <a:rPr lang="nl-BE" sz="2400" b="1" dirty="0" err="1"/>
              <a:t>Quarry</a:t>
            </a:r>
            <a:endParaRPr lang="nl-BE" sz="2400" b="1" dirty="0"/>
          </a:p>
          <a:p>
            <a:r>
              <a:rPr lang="nl-BE" sz="2400" b="1" dirty="0" err="1"/>
              <a:t>Maine</a:t>
            </a:r>
            <a:r>
              <a:rPr lang="nl-BE" sz="2400" b="1" dirty="0"/>
              <a:t>, VSA</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veldspaat\eigen fotos veldspaat\P9032061.JPG"/>
          <p:cNvPicPr>
            <a:picLocks noChangeAspect="1" noChangeArrowheads="1"/>
          </p:cNvPicPr>
          <p:nvPr/>
        </p:nvPicPr>
        <p:blipFill>
          <a:blip r:embed="rId2" cstate="print"/>
          <a:srcRect/>
          <a:stretch>
            <a:fillRect/>
          </a:stretch>
        </p:blipFill>
        <p:spPr bwMode="auto">
          <a:xfrm>
            <a:off x="1835696" y="692696"/>
            <a:ext cx="5832648" cy="3888432"/>
          </a:xfrm>
          <a:prstGeom prst="rect">
            <a:avLst/>
          </a:prstGeom>
          <a:noFill/>
        </p:spPr>
      </p:pic>
      <p:sp>
        <p:nvSpPr>
          <p:cNvPr id="3" name="Tekstvak 2"/>
          <p:cNvSpPr txBox="1"/>
          <p:nvPr/>
        </p:nvSpPr>
        <p:spPr>
          <a:xfrm>
            <a:off x="971600" y="5517233"/>
            <a:ext cx="6768752" cy="830997"/>
          </a:xfrm>
          <a:prstGeom prst="rect">
            <a:avLst/>
          </a:prstGeom>
          <a:noFill/>
        </p:spPr>
        <p:txBody>
          <a:bodyPr wrap="square" rtlCol="0">
            <a:spAutoFit/>
          </a:bodyPr>
          <a:lstStyle/>
          <a:p>
            <a:r>
              <a:rPr lang="nl-BE" sz="2400" b="1" dirty="0"/>
              <a:t>Albiet (of misschien </a:t>
            </a:r>
            <a:r>
              <a:rPr lang="nl-BE" sz="2400" b="1" dirty="0" err="1"/>
              <a:t>oligoklaas</a:t>
            </a:r>
            <a:r>
              <a:rPr lang="nl-BE" sz="2400" b="1" dirty="0"/>
              <a:t>)</a:t>
            </a:r>
          </a:p>
          <a:p>
            <a:pPr algn="r"/>
            <a:r>
              <a:rPr lang="nl-BE" sz="2400" b="1" dirty="0" err="1"/>
              <a:t>Macomb</a:t>
            </a:r>
            <a:r>
              <a:rPr lang="nl-BE" sz="2400" b="1" dirty="0"/>
              <a:t>, New York, VSA</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erik\Pictures\Geologie\veldspaat\eigen fotos veldspaat\P9142095.JPG"/>
          <p:cNvPicPr>
            <a:picLocks noChangeAspect="1" noChangeArrowheads="1"/>
          </p:cNvPicPr>
          <p:nvPr/>
        </p:nvPicPr>
        <p:blipFill>
          <a:blip r:embed="rId2" cstate="print"/>
          <a:srcRect/>
          <a:stretch>
            <a:fillRect/>
          </a:stretch>
        </p:blipFill>
        <p:spPr bwMode="auto">
          <a:xfrm>
            <a:off x="0" y="0"/>
            <a:ext cx="7452320" cy="6093296"/>
          </a:xfrm>
          <a:prstGeom prst="rect">
            <a:avLst/>
          </a:prstGeom>
          <a:noFill/>
        </p:spPr>
      </p:pic>
      <p:sp>
        <p:nvSpPr>
          <p:cNvPr id="3" name="Tekstvak 2"/>
          <p:cNvSpPr txBox="1"/>
          <p:nvPr/>
        </p:nvSpPr>
        <p:spPr>
          <a:xfrm>
            <a:off x="3347864" y="6165304"/>
            <a:ext cx="4752528" cy="461665"/>
          </a:xfrm>
          <a:prstGeom prst="rect">
            <a:avLst/>
          </a:prstGeom>
          <a:noFill/>
        </p:spPr>
        <p:txBody>
          <a:bodyPr wrap="square" rtlCol="0">
            <a:spAutoFit/>
          </a:bodyPr>
          <a:lstStyle/>
          <a:p>
            <a:pPr algn="r"/>
            <a:r>
              <a:rPr lang="nl-BE" sz="2400" b="1" dirty="0"/>
              <a:t>Albiet, Brazilië</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rik\Pictures\Geologie\veldspaat\eigen fotos veldspaat\P9102234.JPG"/>
          <p:cNvPicPr>
            <a:picLocks noChangeAspect="1" noChangeArrowheads="1"/>
          </p:cNvPicPr>
          <p:nvPr/>
        </p:nvPicPr>
        <p:blipFill>
          <a:blip r:embed="rId2" cstate="print"/>
          <a:srcRect/>
          <a:stretch>
            <a:fillRect/>
          </a:stretch>
        </p:blipFill>
        <p:spPr bwMode="auto">
          <a:xfrm>
            <a:off x="0" y="1988840"/>
            <a:ext cx="9144000" cy="4869160"/>
          </a:xfrm>
          <a:prstGeom prst="rect">
            <a:avLst/>
          </a:prstGeom>
          <a:noFill/>
        </p:spPr>
      </p:pic>
      <p:sp>
        <p:nvSpPr>
          <p:cNvPr id="3" name="Tekstvak 2"/>
          <p:cNvSpPr txBox="1"/>
          <p:nvPr/>
        </p:nvSpPr>
        <p:spPr>
          <a:xfrm>
            <a:off x="323528" y="836712"/>
            <a:ext cx="3384376" cy="830997"/>
          </a:xfrm>
          <a:prstGeom prst="rect">
            <a:avLst/>
          </a:prstGeom>
          <a:noFill/>
        </p:spPr>
        <p:txBody>
          <a:bodyPr wrap="square" rtlCol="0">
            <a:spAutoFit/>
          </a:bodyPr>
          <a:lstStyle/>
          <a:p>
            <a:r>
              <a:rPr lang="nl-BE" sz="2400" b="1" dirty="0" err="1"/>
              <a:t>Mikroklien</a:t>
            </a:r>
            <a:r>
              <a:rPr lang="nl-BE" sz="2400" b="1" dirty="0"/>
              <a:t>,</a:t>
            </a:r>
          </a:p>
          <a:p>
            <a:r>
              <a:rPr lang="nl-BE" sz="2400" b="1" dirty="0" err="1"/>
              <a:t>Morro</a:t>
            </a:r>
            <a:r>
              <a:rPr lang="nl-BE" sz="2400" b="1" dirty="0"/>
              <a:t> </a:t>
            </a:r>
            <a:r>
              <a:rPr lang="nl-BE" sz="2400" b="1" dirty="0" err="1"/>
              <a:t>Redondo</a:t>
            </a:r>
            <a:r>
              <a:rPr lang="nl-BE" sz="2400" b="1" dirty="0"/>
              <a:t>, Brazilië</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veldspaat\eigen fotos veldspaat\P9032134.JPG"/>
          <p:cNvPicPr>
            <a:picLocks noChangeAspect="1" noChangeArrowheads="1"/>
          </p:cNvPicPr>
          <p:nvPr/>
        </p:nvPicPr>
        <p:blipFill>
          <a:blip r:embed="rId2" cstate="print"/>
          <a:srcRect/>
          <a:stretch>
            <a:fillRect/>
          </a:stretch>
        </p:blipFill>
        <p:spPr bwMode="auto">
          <a:xfrm>
            <a:off x="539552" y="692696"/>
            <a:ext cx="8064896" cy="4248472"/>
          </a:xfrm>
          <a:prstGeom prst="rect">
            <a:avLst/>
          </a:prstGeom>
          <a:noFill/>
        </p:spPr>
      </p:pic>
      <p:sp>
        <p:nvSpPr>
          <p:cNvPr id="3" name="Tekstvak 2"/>
          <p:cNvSpPr txBox="1"/>
          <p:nvPr/>
        </p:nvSpPr>
        <p:spPr>
          <a:xfrm>
            <a:off x="1331640" y="5661248"/>
            <a:ext cx="6912768" cy="461665"/>
          </a:xfrm>
          <a:prstGeom prst="rect">
            <a:avLst/>
          </a:prstGeom>
          <a:noFill/>
        </p:spPr>
        <p:txBody>
          <a:bodyPr wrap="square" rtlCol="0">
            <a:spAutoFit/>
          </a:bodyPr>
          <a:lstStyle/>
          <a:p>
            <a:r>
              <a:rPr lang="nl-BE" sz="2400" b="1" dirty="0"/>
              <a:t>Valencianiet, </a:t>
            </a:r>
            <a:r>
              <a:rPr lang="nl-BE" sz="2400" b="1" dirty="0" err="1"/>
              <a:t>Valenciamijn</a:t>
            </a:r>
            <a:r>
              <a:rPr lang="nl-BE" sz="2400" b="1" dirty="0"/>
              <a:t> bij </a:t>
            </a:r>
            <a:r>
              <a:rPr lang="nl-BE" sz="2400" b="1" dirty="0" err="1"/>
              <a:t>Guanajuato</a:t>
            </a:r>
            <a:r>
              <a:rPr lang="nl-BE" sz="2400" b="1" dirty="0"/>
              <a:t>, Mexico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erik\Pictures\Geologie\eigen fotos veldspaat\P9112091.JPG"/>
          <p:cNvPicPr>
            <a:picLocks noChangeAspect="1" noChangeArrowheads="1"/>
          </p:cNvPicPr>
          <p:nvPr/>
        </p:nvPicPr>
        <p:blipFill>
          <a:blip r:embed="rId2" cstate="print"/>
          <a:srcRect/>
          <a:stretch>
            <a:fillRect/>
          </a:stretch>
        </p:blipFill>
        <p:spPr bwMode="auto">
          <a:xfrm>
            <a:off x="923594" y="980728"/>
            <a:ext cx="7428317" cy="5571238"/>
          </a:xfrm>
          <a:prstGeom prst="rect">
            <a:avLst/>
          </a:prstGeom>
          <a:noFill/>
        </p:spPr>
      </p:pic>
      <p:sp>
        <p:nvSpPr>
          <p:cNvPr id="3" name="Tekstvak 2"/>
          <p:cNvSpPr txBox="1"/>
          <p:nvPr/>
        </p:nvSpPr>
        <p:spPr>
          <a:xfrm>
            <a:off x="899592" y="332656"/>
            <a:ext cx="7416824" cy="461665"/>
          </a:xfrm>
          <a:prstGeom prst="rect">
            <a:avLst/>
          </a:prstGeom>
          <a:noFill/>
        </p:spPr>
        <p:txBody>
          <a:bodyPr wrap="square" rtlCol="0">
            <a:spAutoFit/>
          </a:bodyPr>
          <a:lstStyle/>
          <a:p>
            <a:pPr algn="ctr"/>
            <a:r>
              <a:rPr lang="nl-BE" sz="2400" b="1" dirty="0"/>
              <a:t>PERRONTEGEL CENTRAAL STATION BRUSSEL</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veldspaat\eigen fotos veldspaat\P9032075.JPG"/>
          <p:cNvPicPr>
            <a:picLocks noChangeAspect="1" noChangeArrowheads="1"/>
          </p:cNvPicPr>
          <p:nvPr/>
        </p:nvPicPr>
        <p:blipFill>
          <a:blip r:embed="rId2" cstate="print"/>
          <a:srcRect/>
          <a:stretch>
            <a:fillRect/>
          </a:stretch>
        </p:blipFill>
        <p:spPr bwMode="auto">
          <a:xfrm>
            <a:off x="467544" y="260648"/>
            <a:ext cx="7488832" cy="6597352"/>
          </a:xfrm>
          <a:prstGeom prst="rect">
            <a:avLst/>
          </a:prstGeom>
          <a:noFill/>
        </p:spPr>
      </p:pic>
      <p:sp>
        <p:nvSpPr>
          <p:cNvPr id="3" name="Tekstvak 2"/>
          <p:cNvSpPr txBox="1"/>
          <p:nvPr/>
        </p:nvSpPr>
        <p:spPr>
          <a:xfrm>
            <a:off x="5292080" y="332656"/>
            <a:ext cx="3851920" cy="830997"/>
          </a:xfrm>
          <a:prstGeom prst="rect">
            <a:avLst/>
          </a:prstGeom>
          <a:solidFill>
            <a:schemeClr val="bg1"/>
          </a:solidFill>
        </p:spPr>
        <p:txBody>
          <a:bodyPr wrap="square" rtlCol="0">
            <a:spAutoFit/>
          </a:bodyPr>
          <a:lstStyle/>
          <a:p>
            <a:r>
              <a:rPr lang="nl-BE" sz="2400" b="1" dirty="0" err="1"/>
              <a:t>Orthoklaas</a:t>
            </a:r>
            <a:r>
              <a:rPr lang="nl-BE" sz="2400" b="1" dirty="0"/>
              <a:t> (var. </a:t>
            </a:r>
            <a:r>
              <a:rPr lang="nl-BE" sz="2400" b="1" dirty="0" err="1"/>
              <a:t>paradoxiet</a:t>
            </a:r>
            <a:r>
              <a:rPr lang="nl-BE" sz="2400" b="1" dirty="0"/>
              <a:t>) </a:t>
            </a:r>
          </a:p>
          <a:p>
            <a:r>
              <a:rPr lang="nl-BE" sz="2400" b="1" dirty="0" err="1"/>
              <a:t>Euboa</a:t>
            </a:r>
            <a:r>
              <a:rPr lang="nl-BE" sz="2400" b="1" dirty="0"/>
              <a:t>, Saksen, Duitsland</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erik\Pictures\Geologie\veldspaat\eigen fotos veldspaat\P9102104.JPG"/>
          <p:cNvPicPr>
            <a:picLocks noChangeAspect="1" noChangeArrowheads="1"/>
          </p:cNvPicPr>
          <p:nvPr/>
        </p:nvPicPr>
        <p:blipFill>
          <a:blip r:embed="rId2" cstate="print"/>
          <a:srcRect/>
          <a:stretch>
            <a:fillRect/>
          </a:stretch>
        </p:blipFill>
        <p:spPr bwMode="auto">
          <a:xfrm>
            <a:off x="0" y="0"/>
            <a:ext cx="9144000" cy="5733256"/>
          </a:xfrm>
          <a:prstGeom prst="rect">
            <a:avLst/>
          </a:prstGeom>
          <a:noFill/>
        </p:spPr>
      </p:pic>
      <p:sp>
        <p:nvSpPr>
          <p:cNvPr id="3" name="Tekstvak 2"/>
          <p:cNvSpPr txBox="1"/>
          <p:nvPr/>
        </p:nvSpPr>
        <p:spPr>
          <a:xfrm>
            <a:off x="179512" y="6309320"/>
            <a:ext cx="8964488" cy="461665"/>
          </a:xfrm>
          <a:prstGeom prst="rect">
            <a:avLst/>
          </a:prstGeom>
          <a:noFill/>
        </p:spPr>
        <p:txBody>
          <a:bodyPr wrap="square" rtlCol="0">
            <a:spAutoFit/>
          </a:bodyPr>
          <a:lstStyle/>
          <a:p>
            <a:r>
              <a:rPr lang="nl-BE" sz="2400" b="1" dirty="0"/>
              <a:t>Mikroklien, Mont </a:t>
            </a:r>
            <a:r>
              <a:rPr lang="nl-BE" sz="2400" b="1" dirty="0" err="1"/>
              <a:t>St-Hilaire</a:t>
            </a:r>
            <a:r>
              <a:rPr lang="nl-BE" sz="2400" b="1" dirty="0"/>
              <a:t>, </a:t>
            </a:r>
            <a:r>
              <a:rPr lang="nl-BE" sz="2400" b="1" dirty="0" err="1"/>
              <a:t>Quebec</a:t>
            </a:r>
            <a:r>
              <a:rPr lang="nl-BE" sz="2400" b="1" dirty="0"/>
              <a:t>, Canada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rik\Pictures\Geologie\veldspaat\fotos VanGoethem\EVE Or Anal MtSt Hilaire Quebec Can.jpg"/>
          <p:cNvPicPr>
            <a:picLocks noChangeAspect="1" noChangeArrowheads="1"/>
          </p:cNvPicPr>
          <p:nvPr/>
        </p:nvPicPr>
        <p:blipFill>
          <a:blip r:embed="rId2" cstate="print"/>
          <a:srcRect/>
          <a:stretch>
            <a:fillRect/>
          </a:stretch>
        </p:blipFill>
        <p:spPr bwMode="auto">
          <a:xfrm>
            <a:off x="1331640" y="980728"/>
            <a:ext cx="6264696" cy="5877272"/>
          </a:xfrm>
          <a:prstGeom prst="rect">
            <a:avLst/>
          </a:prstGeom>
          <a:noFill/>
        </p:spPr>
      </p:pic>
      <p:sp>
        <p:nvSpPr>
          <p:cNvPr id="3" name="Tekstvak 2"/>
          <p:cNvSpPr txBox="1"/>
          <p:nvPr/>
        </p:nvSpPr>
        <p:spPr>
          <a:xfrm>
            <a:off x="251520" y="188640"/>
            <a:ext cx="8568952" cy="830997"/>
          </a:xfrm>
          <a:prstGeom prst="rect">
            <a:avLst/>
          </a:prstGeom>
          <a:noFill/>
        </p:spPr>
        <p:txBody>
          <a:bodyPr wrap="square" rtlCol="0">
            <a:spAutoFit/>
          </a:bodyPr>
          <a:lstStyle/>
          <a:p>
            <a:r>
              <a:rPr lang="nl-BE" sz="2400" b="1" dirty="0"/>
              <a:t>Mikroklien, </a:t>
            </a:r>
            <a:r>
              <a:rPr lang="nl-BE" sz="2400" b="1" dirty="0" err="1"/>
              <a:t>Baveno-tweeling</a:t>
            </a:r>
            <a:r>
              <a:rPr lang="nl-BE" sz="2400" b="1" dirty="0"/>
              <a:t>, met </a:t>
            </a:r>
            <a:r>
              <a:rPr lang="nl-BE" sz="2400" b="1" dirty="0" err="1"/>
              <a:t>analkiem</a:t>
            </a:r>
            <a:r>
              <a:rPr lang="nl-BE" sz="2400" b="1" dirty="0"/>
              <a:t>,</a:t>
            </a:r>
          </a:p>
          <a:p>
            <a:r>
              <a:rPr lang="nl-BE" sz="2400" b="1" dirty="0"/>
              <a:t>Mont </a:t>
            </a:r>
            <a:r>
              <a:rPr lang="nl-BE" sz="2400" b="1" dirty="0" err="1"/>
              <a:t>St-Hilaire</a:t>
            </a:r>
            <a:r>
              <a:rPr lang="nl-BE" sz="2400" b="1" dirty="0"/>
              <a:t>, </a:t>
            </a:r>
            <a:r>
              <a:rPr lang="nl-BE" sz="2400" b="1" dirty="0" err="1"/>
              <a:t>Quebec</a:t>
            </a:r>
            <a:r>
              <a:rPr lang="nl-BE" sz="2400" b="1" dirty="0"/>
              <a:t>, Canada</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827584" y="836712"/>
            <a:ext cx="6624736" cy="830997"/>
          </a:xfrm>
          <a:prstGeom prst="rect">
            <a:avLst/>
          </a:prstGeom>
          <a:noFill/>
        </p:spPr>
        <p:txBody>
          <a:bodyPr wrap="square" rtlCol="0">
            <a:spAutoFit/>
          </a:bodyPr>
          <a:lstStyle/>
          <a:p>
            <a:r>
              <a:rPr lang="nl-BE" sz="2400" b="1" dirty="0" err="1"/>
              <a:t>Orthoklaas</a:t>
            </a:r>
            <a:endParaRPr lang="nl-BE" sz="2400" b="1" dirty="0"/>
          </a:p>
          <a:p>
            <a:pPr algn="r"/>
            <a:r>
              <a:rPr lang="nl-BE" sz="2400" b="1" dirty="0"/>
              <a:t> </a:t>
            </a:r>
            <a:r>
              <a:rPr lang="nl-BE" sz="2400" b="1" dirty="0" err="1"/>
              <a:t>Gonçalo</a:t>
            </a:r>
            <a:r>
              <a:rPr lang="nl-BE" sz="2400" b="1" dirty="0"/>
              <a:t>, Portugal</a:t>
            </a:r>
          </a:p>
        </p:txBody>
      </p:sp>
      <p:pic>
        <p:nvPicPr>
          <p:cNvPr id="40962" name="Picture 2" descr="C:\Users\erik\Pictures\Geologie\veldspaat\eigen fotos veldspaat\P9032037.JPG"/>
          <p:cNvPicPr>
            <a:picLocks noChangeAspect="1" noChangeArrowheads="1"/>
          </p:cNvPicPr>
          <p:nvPr/>
        </p:nvPicPr>
        <p:blipFill>
          <a:blip r:embed="rId2" cstate="print"/>
          <a:srcRect/>
          <a:stretch>
            <a:fillRect/>
          </a:stretch>
        </p:blipFill>
        <p:spPr bwMode="auto">
          <a:xfrm>
            <a:off x="809277" y="1988840"/>
            <a:ext cx="7219107" cy="4680520"/>
          </a:xfrm>
          <a:prstGeom prst="rect">
            <a:avLst/>
          </a:prstGeom>
          <a:noFill/>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veldspaat\fotos VanGoethem\EVE Or_mik Crystal Park El Paso CO US .jpg"/>
          <p:cNvPicPr>
            <a:picLocks noChangeAspect="1" noChangeArrowheads="1"/>
          </p:cNvPicPr>
          <p:nvPr/>
        </p:nvPicPr>
        <p:blipFill>
          <a:blip r:embed="rId2" cstate="print"/>
          <a:srcRect/>
          <a:stretch>
            <a:fillRect/>
          </a:stretch>
        </p:blipFill>
        <p:spPr bwMode="auto">
          <a:xfrm>
            <a:off x="1619672" y="1214754"/>
            <a:ext cx="7524327" cy="5643246"/>
          </a:xfrm>
          <a:prstGeom prst="rect">
            <a:avLst/>
          </a:prstGeom>
          <a:noFill/>
        </p:spPr>
      </p:pic>
      <p:sp>
        <p:nvSpPr>
          <p:cNvPr id="3" name="Tekstvak 2"/>
          <p:cNvSpPr txBox="1"/>
          <p:nvPr/>
        </p:nvSpPr>
        <p:spPr>
          <a:xfrm>
            <a:off x="179512" y="116632"/>
            <a:ext cx="4968552" cy="830997"/>
          </a:xfrm>
          <a:prstGeom prst="rect">
            <a:avLst/>
          </a:prstGeom>
          <a:noFill/>
        </p:spPr>
        <p:txBody>
          <a:bodyPr wrap="square" rtlCol="0">
            <a:spAutoFit/>
          </a:bodyPr>
          <a:lstStyle/>
          <a:p>
            <a:r>
              <a:rPr lang="nl-BE" sz="2400" b="1" dirty="0" err="1"/>
              <a:t>Mikroklien</a:t>
            </a:r>
            <a:r>
              <a:rPr lang="nl-BE" sz="2400" b="1" dirty="0"/>
              <a:t> (</a:t>
            </a:r>
            <a:r>
              <a:rPr lang="nl-BE" sz="2400" b="1" dirty="0" err="1"/>
              <a:t>Karlsbader</a:t>
            </a:r>
            <a:r>
              <a:rPr lang="nl-BE" sz="2400" b="1" dirty="0"/>
              <a:t> tweeling)</a:t>
            </a:r>
          </a:p>
          <a:p>
            <a:pPr algn="r"/>
            <a:r>
              <a:rPr lang="nl-BE" sz="2400" b="1" dirty="0"/>
              <a:t>Lake George, </a:t>
            </a:r>
            <a:r>
              <a:rPr lang="nl-BE" sz="2400" b="1" dirty="0" err="1"/>
              <a:t>Colorado</a:t>
            </a:r>
            <a:r>
              <a:rPr lang="nl-BE" sz="2400" b="1" dirty="0"/>
              <a:t>, VSA</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veldspaat\eigen fotos veldspaat\P9102093.JPG"/>
          <p:cNvPicPr>
            <a:picLocks noChangeAspect="1" noChangeArrowheads="1"/>
          </p:cNvPicPr>
          <p:nvPr/>
        </p:nvPicPr>
        <p:blipFill>
          <a:blip r:embed="rId2" cstate="print"/>
          <a:srcRect/>
          <a:stretch>
            <a:fillRect/>
          </a:stretch>
        </p:blipFill>
        <p:spPr bwMode="auto">
          <a:xfrm>
            <a:off x="0" y="1601416"/>
            <a:ext cx="7992888" cy="5256584"/>
          </a:xfrm>
          <a:prstGeom prst="rect">
            <a:avLst/>
          </a:prstGeom>
          <a:noFill/>
        </p:spPr>
      </p:pic>
      <p:sp>
        <p:nvSpPr>
          <p:cNvPr id="3" name="Tekstvak 2"/>
          <p:cNvSpPr txBox="1"/>
          <p:nvPr/>
        </p:nvSpPr>
        <p:spPr>
          <a:xfrm>
            <a:off x="467544" y="332656"/>
            <a:ext cx="8676456" cy="1200329"/>
          </a:xfrm>
          <a:prstGeom prst="rect">
            <a:avLst/>
          </a:prstGeom>
          <a:noFill/>
        </p:spPr>
        <p:txBody>
          <a:bodyPr wrap="square" rtlCol="0">
            <a:spAutoFit/>
          </a:bodyPr>
          <a:lstStyle/>
          <a:p>
            <a:r>
              <a:rPr lang="nl-BE" sz="2400" b="1" dirty="0" err="1"/>
              <a:t>Baveno-tweelingen</a:t>
            </a:r>
            <a:endParaRPr lang="nl-BE" sz="2400" b="1" dirty="0"/>
          </a:p>
          <a:p>
            <a:pPr algn="r"/>
            <a:r>
              <a:rPr lang="nl-BE" sz="2400" b="1" dirty="0"/>
              <a:t>Rock </a:t>
            </a:r>
            <a:r>
              <a:rPr lang="nl-BE" sz="2400" b="1" dirty="0" err="1"/>
              <a:t>Springs</a:t>
            </a:r>
            <a:r>
              <a:rPr lang="nl-BE" sz="2400" b="1" dirty="0"/>
              <a:t> </a:t>
            </a:r>
            <a:r>
              <a:rPr lang="nl-BE" sz="2400" b="1" dirty="0" err="1"/>
              <a:t>Canyon</a:t>
            </a:r>
            <a:r>
              <a:rPr lang="nl-BE" sz="2400" b="1" dirty="0"/>
              <a:t>, </a:t>
            </a:r>
            <a:r>
              <a:rPr lang="nl-BE" sz="2400" b="1" dirty="0" err="1"/>
              <a:t>Organ</a:t>
            </a:r>
            <a:r>
              <a:rPr lang="nl-BE" sz="2400" b="1" dirty="0"/>
              <a:t> Mountains, </a:t>
            </a:r>
          </a:p>
          <a:p>
            <a:pPr algn="r"/>
            <a:r>
              <a:rPr lang="nl-BE" sz="2400" b="1" dirty="0" err="1"/>
              <a:t>Dona</a:t>
            </a:r>
            <a:r>
              <a:rPr lang="nl-BE" sz="2400" b="1" dirty="0"/>
              <a:t> </a:t>
            </a:r>
            <a:r>
              <a:rPr lang="nl-BE" sz="2400" b="1" dirty="0" err="1"/>
              <a:t>Ana</a:t>
            </a:r>
            <a:r>
              <a:rPr lang="nl-BE" sz="2400" b="1" dirty="0"/>
              <a:t> </a:t>
            </a:r>
            <a:r>
              <a:rPr lang="nl-BE" sz="2400" b="1" dirty="0" err="1"/>
              <a:t>County</a:t>
            </a:r>
            <a:r>
              <a:rPr lang="nl-BE" sz="2400" b="1" dirty="0"/>
              <a:t>, </a:t>
            </a:r>
            <a:r>
              <a:rPr lang="nl-BE" sz="2400" b="1" dirty="0" err="1"/>
              <a:t>Nieuw-Mexico</a:t>
            </a:r>
            <a:r>
              <a:rPr lang="nl-BE" sz="2400" b="1" dirty="0"/>
              <a:t>, VSA</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veldspaat\eigen fotos veldspaat\P9032065.JPG"/>
          <p:cNvPicPr>
            <a:picLocks noChangeAspect="1" noChangeArrowheads="1"/>
          </p:cNvPicPr>
          <p:nvPr/>
        </p:nvPicPr>
        <p:blipFill>
          <a:blip r:embed="rId2" cstate="print"/>
          <a:srcRect/>
          <a:stretch>
            <a:fillRect/>
          </a:stretch>
        </p:blipFill>
        <p:spPr bwMode="auto">
          <a:xfrm>
            <a:off x="1187624" y="1340768"/>
            <a:ext cx="6408712" cy="5517232"/>
          </a:xfrm>
          <a:prstGeom prst="rect">
            <a:avLst/>
          </a:prstGeom>
          <a:noFill/>
        </p:spPr>
      </p:pic>
      <p:sp>
        <p:nvSpPr>
          <p:cNvPr id="3" name="Tekstvak 2"/>
          <p:cNvSpPr txBox="1"/>
          <p:nvPr/>
        </p:nvSpPr>
        <p:spPr>
          <a:xfrm>
            <a:off x="1259632" y="692696"/>
            <a:ext cx="6336704" cy="461665"/>
          </a:xfrm>
          <a:prstGeom prst="rect">
            <a:avLst/>
          </a:prstGeom>
          <a:noFill/>
        </p:spPr>
        <p:txBody>
          <a:bodyPr wrap="square" rtlCol="0">
            <a:spAutoFit/>
          </a:bodyPr>
          <a:lstStyle/>
          <a:p>
            <a:r>
              <a:rPr lang="nl-BE" sz="2400" b="1" dirty="0" err="1"/>
              <a:t>Baveno-tweeling</a:t>
            </a:r>
            <a:r>
              <a:rPr lang="nl-BE" sz="2400" b="1" dirty="0"/>
              <a:t> uit </a:t>
            </a:r>
            <a:r>
              <a:rPr lang="nl-BE" sz="2400" b="1" dirty="0" err="1"/>
              <a:t>Shigar-Skardu</a:t>
            </a:r>
            <a:r>
              <a:rPr lang="nl-BE" sz="2400" b="1" dirty="0"/>
              <a:t>, Pakistan</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erik\Pictures\Geologie\veldspaat\eigen fotos veldspaat\P9102224.JPG"/>
          <p:cNvPicPr>
            <a:picLocks noChangeAspect="1" noChangeArrowheads="1"/>
          </p:cNvPicPr>
          <p:nvPr/>
        </p:nvPicPr>
        <p:blipFill>
          <a:blip r:embed="rId2" cstate="print"/>
          <a:srcRect/>
          <a:stretch>
            <a:fillRect/>
          </a:stretch>
        </p:blipFill>
        <p:spPr bwMode="auto">
          <a:xfrm>
            <a:off x="0" y="1412776"/>
            <a:ext cx="9144000" cy="4320480"/>
          </a:xfrm>
          <a:prstGeom prst="rect">
            <a:avLst/>
          </a:prstGeom>
          <a:noFill/>
        </p:spPr>
      </p:pic>
      <p:sp>
        <p:nvSpPr>
          <p:cNvPr id="5" name="Tekstvak 4"/>
          <p:cNvSpPr txBox="1"/>
          <p:nvPr/>
        </p:nvSpPr>
        <p:spPr>
          <a:xfrm>
            <a:off x="467544" y="6165304"/>
            <a:ext cx="7920880" cy="461665"/>
          </a:xfrm>
          <a:prstGeom prst="rect">
            <a:avLst/>
          </a:prstGeom>
          <a:noFill/>
        </p:spPr>
        <p:txBody>
          <a:bodyPr wrap="square" rtlCol="0">
            <a:spAutoFit/>
          </a:bodyPr>
          <a:lstStyle/>
          <a:p>
            <a:r>
              <a:rPr lang="nl-BE" sz="2400" b="1" dirty="0"/>
              <a:t>Groepje uit Mount </a:t>
            </a:r>
            <a:r>
              <a:rPr lang="nl-BE" sz="2400" b="1" dirty="0" err="1"/>
              <a:t>Malosa</a:t>
            </a:r>
            <a:r>
              <a:rPr lang="nl-BE" sz="2400" b="1" dirty="0"/>
              <a:t>, Malawi</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erik\Pictures\Geologie\veldspaat\eigen fotos veldspaat\P91021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kstvak 2"/>
          <p:cNvSpPr txBox="1"/>
          <p:nvPr/>
        </p:nvSpPr>
        <p:spPr>
          <a:xfrm>
            <a:off x="6156176" y="332657"/>
            <a:ext cx="2736304" cy="461665"/>
          </a:xfrm>
          <a:prstGeom prst="rect">
            <a:avLst/>
          </a:prstGeom>
          <a:solidFill>
            <a:schemeClr val="bg1"/>
          </a:solidFill>
        </p:spPr>
        <p:txBody>
          <a:bodyPr wrap="square" rtlCol="0">
            <a:spAutoFit/>
          </a:bodyPr>
          <a:lstStyle/>
          <a:p>
            <a:r>
              <a:rPr lang="nl-BE" sz="2400" b="1" dirty="0"/>
              <a:t>Wegrand in Canada</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erik\Pictures\Geologie\veldspaat\eigen fotos veldspaat\P9102132.JPG"/>
          <p:cNvPicPr>
            <a:picLocks noChangeAspect="1" noChangeArrowheads="1"/>
          </p:cNvPicPr>
          <p:nvPr/>
        </p:nvPicPr>
        <p:blipFill>
          <a:blip r:embed="rId2" cstate="print"/>
          <a:srcRect/>
          <a:stretch>
            <a:fillRect/>
          </a:stretch>
        </p:blipFill>
        <p:spPr bwMode="auto">
          <a:xfrm>
            <a:off x="0" y="0"/>
            <a:ext cx="6696744" cy="6858000"/>
          </a:xfrm>
          <a:prstGeom prst="rect">
            <a:avLst/>
          </a:prstGeom>
          <a:noFill/>
        </p:spPr>
      </p:pic>
      <p:sp>
        <p:nvSpPr>
          <p:cNvPr id="3" name="Tekstvak 2"/>
          <p:cNvSpPr txBox="1"/>
          <p:nvPr/>
        </p:nvSpPr>
        <p:spPr>
          <a:xfrm>
            <a:off x="6948264" y="2276872"/>
            <a:ext cx="1872208" cy="1200329"/>
          </a:xfrm>
          <a:prstGeom prst="rect">
            <a:avLst/>
          </a:prstGeom>
          <a:noFill/>
        </p:spPr>
        <p:txBody>
          <a:bodyPr wrap="square" rtlCol="0">
            <a:spAutoFit/>
          </a:bodyPr>
          <a:lstStyle/>
          <a:p>
            <a:r>
              <a:rPr lang="nl-BE" sz="2400" b="1" dirty="0"/>
              <a:t>Malawi:</a:t>
            </a:r>
          </a:p>
          <a:p>
            <a:r>
              <a:rPr lang="nl-BE" sz="2400" b="1" dirty="0" err="1"/>
              <a:t>Karlsbader</a:t>
            </a:r>
            <a:endParaRPr lang="nl-BE" sz="2400" b="1" dirty="0"/>
          </a:p>
          <a:p>
            <a:r>
              <a:rPr lang="nl-BE" sz="2400" b="1" dirty="0"/>
              <a:t>tweeling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erik\Pictures\Geologie\eigen fotos veldspaat\P9102101.JPG"/>
          <p:cNvPicPr>
            <a:picLocks noChangeAspect="1" noChangeArrowheads="1"/>
          </p:cNvPicPr>
          <p:nvPr/>
        </p:nvPicPr>
        <p:blipFill>
          <a:blip r:embed="rId2" cstate="print"/>
          <a:srcRect/>
          <a:stretch>
            <a:fillRect/>
          </a:stretch>
        </p:blipFill>
        <p:spPr bwMode="auto">
          <a:xfrm>
            <a:off x="1043608" y="2420888"/>
            <a:ext cx="7344816" cy="3600400"/>
          </a:xfrm>
          <a:prstGeom prst="rect">
            <a:avLst/>
          </a:prstGeom>
          <a:noFill/>
        </p:spPr>
      </p:pic>
      <p:sp>
        <p:nvSpPr>
          <p:cNvPr id="3" name="Tekstvak 2"/>
          <p:cNvSpPr txBox="1"/>
          <p:nvPr/>
        </p:nvSpPr>
        <p:spPr>
          <a:xfrm>
            <a:off x="1655676" y="836712"/>
            <a:ext cx="6660740" cy="830997"/>
          </a:xfrm>
          <a:prstGeom prst="rect">
            <a:avLst/>
          </a:prstGeom>
          <a:noFill/>
        </p:spPr>
        <p:txBody>
          <a:bodyPr wrap="square" rtlCol="0">
            <a:spAutoFit/>
          </a:bodyPr>
          <a:lstStyle/>
          <a:p>
            <a:r>
              <a:rPr lang="nl-BE" sz="2400" b="1" dirty="0"/>
              <a:t>AMFIBOLIET (zwarte </a:t>
            </a:r>
            <a:r>
              <a:rPr lang="nl-BE" sz="2400" b="1" dirty="0" err="1"/>
              <a:t>amfibool</a:t>
            </a:r>
            <a:r>
              <a:rPr lang="nl-BE" sz="2400" b="1" dirty="0"/>
              <a:t> + lichte plagioklaas)</a:t>
            </a:r>
          </a:p>
          <a:p>
            <a:r>
              <a:rPr lang="nl-BE" sz="2400" b="1" dirty="0"/>
              <a:t>MET GRANAAT, AIROLO, TICINO</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veldspaat\eigen fotos veldspaat\PA222414.JPG"/>
          <p:cNvPicPr>
            <a:picLocks noChangeAspect="1" noChangeArrowheads="1"/>
          </p:cNvPicPr>
          <p:nvPr/>
        </p:nvPicPr>
        <p:blipFill>
          <a:blip r:embed="rId2" cstate="print"/>
          <a:srcRect/>
          <a:stretch>
            <a:fillRect/>
          </a:stretch>
        </p:blipFill>
        <p:spPr bwMode="auto">
          <a:xfrm>
            <a:off x="0" y="1817440"/>
            <a:ext cx="6840760" cy="5040560"/>
          </a:xfrm>
          <a:prstGeom prst="rect">
            <a:avLst/>
          </a:prstGeom>
          <a:noFill/>
        </p:spPr>
      </p:pic>
      <p:sp>
        <p:nvSpPr>
          <p:cNvPr id="3" name="Tekstvak 2"/>
          <p:cNvSpPr txBox="1"/>
          <p:nvPr/>
        </p:nvSpPr>
        <p:spPr>
          <a:xfrm>
            <a:off x="1259632" y="476672"/>
            <a:ext cx="6840760" cy="830997"/>
          </a:xfrm>
          <a:prstGeom prst="rect">
            <a:avLst/>
          </a:prstGeom>
          <a:noFill/>
        </p:spPr>
        <p:txBody>
          <a:bodyPr wrap="square" rtlCol="0">
            <a:spAutoFit/>
          </a:bodyPr>
          <a:lstStyle/>
          <a:p>
            <a:r>
              <a:rPr lang="nl-BE" sz="2400" b="1" dirty="0"/>
              <a:t>Amazoniet met rookkwarts,</a:t>
            </a:r>
          </a:p>
          <a:p>
            <a:pPr algn="r"/>
            <a:r>
              <a:rPr lang="nl-BE" sz="2400" b="1" dirty="0" err="1"/>
              <a:t>Strzegom</a:t>
            </a:r>
            <a:r>
              <a:rPr lang="nl-BE" sz="2400" b="1" dirty="0"/>
              <a:t>, </a:t>
            </a:r>
            <a:r>
              <a:rPr lang="nl-BE" sz="2400" b="1" dirty="0" err="1"/>
              <a:t>Silezië</a:t>
            </a:r>
            <a:r>
              <a:rPr lang="nl-BE" sz="2400" b="1" dirty="0"/>
              <a:t>, Polen</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vakanties\2011Wenen\PA312683.JPG"/>
          <p:cNvPicPr>
            <a:picLocks noChangeAspect="1" noChangeArrowheads="1"/>
          </p:cNvPicPr>
          <p:nvPr/>
        </p:nvPicPr>
        <p:blipFill>
          <a:blip r:embed="rId2" cstate="print"/>
          <a:srcRect l="37400" t="19551"/>
          <a:stretch>
            <a:fillRect/>
          </a:stretch>
        </p:blipFill>
        <p:spPr bwMode="auto">
          <a:xfrm>
            <a:off x="3419872" y="1340768"/>
            <a:ext cx="5724128" cy="5517232"/>
          </a:xfrm>
          <a:prstGeom prst="rect">
            <a:avLst/>
          </a:prstGeom>
          <a:noFill/>
        </p:spPr>
      </p:pic>
      <p:sp>
        <p:nvSpPr>
          <p:cNvPr id="3" name="Tekstvak 2"/>
          <p:cNvSpPr txBox="1"/>
          <p:nvPr/>
        </p:nvSpPr>
        <p:spPr>
          <a:xfrm>
            <a:off x="323528" y="1484784"/>
            <a:ext cx="2376264" cy="830997"/>
          </a:xfrm>
          <a:prstGeom prst="rect">
            <a:avLst/>
          </a:prstGeom>
          <a:noFill/>
        </p:spPr>
        <p:txBody>
          <a:bodyPr wrap="square" rtlCol="0">
            <a:spAutoFit/>
          </a:bodyPr>
          <a:lstStyle/>
          <a:p>
            <a:r>
              <a:rPr lang="nl-BE" sz="2400" b="1" dirty="0"/>
              <a:t>Ook Japan kent Baveno</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veldspaat\fotos VanGoethem\EVE Kogeldioriet WAus.jpg"/>
          <p:cNvPicPr>
            <a:picLocks noChangeAspect="1" noChangeArrowheads="1"/>
          </p:cNvPicPr>
          <p:nvPr/>
        </p:nvPicPr>
        <p:blipFill>
          <a:blip r:embed="rId2" cstate="print"/>
          <a:srcRect/>
          <a:stretch>
            <a:fillRect/>
          </a:stretch>
        </p:blipFill>
        <p:spPr bwMode="auto">
          <a:xfrm>
            <a:off x="323528" y="0"/>
            <a:ext cx="8124394" cy="6093296"/>
          </a:xfrm>
          <a:prstGeom prst="rect">
            <a:avLst/>
          </a:prstGeom>
          <a:noFill/>
        </p:spPr>
      </p:pic>
      <p:sp>
        <p:nvSpPr>
          <p:cNvPr id="3" name="Tekstvak 2"/>
          <p:cNvSpPr txBox="1"/>
          <p:nvPr/>
        </p:nvSpPr>
        <p:spPr>
          <a:xfrm>
            <a:off x="611560" y="6165304"/>
            <a:ext cx="7632848" cy="461665"/>
          </a:xfrm>
          <a:prstGeom prst="rect">
            <a:avLst/>
          </a:prstGeom>
          <a:noFill/>
        </p:spPr>
        <p:txBody>
          <a:bodyPr wrap="square" rtlCol="0">
            <a:spAutoFit/>
          </a:bodyPr>
          <a:lstStyle/>
          <a:p>
            <a:pPr algn="ctr"/>
            <a:r>
              <a:rPr lang="nl-BE" sz="2400" b="1" dirty="0"/>
              <a:t>Kogeldioriet               Australië</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rik\Documents\Voordrachten\Veldspaat\Materiaal\reuzenkristallen.jpg"/>
          <p:cNvPicPr>
            <a:picLocks noChangeAspect="1" noChangeArrowheads="1"/>
          </p:cNvPicPr>
          <p:nvPr/>
        </p:nvPicPr>
        <p:blipFill>
          <a:blip r:embed="rId2" cstate="print"/>
          <a:srcRect/>
          <a:stretch>
            <a:fillRect/>
          </a:stretch>
        </p:blipFill>
        <p:spPr bwMode="auto">
          <a:xfrm>
            <a:off x="251520" y="1241376"/>
            <a:ext cx="8607853" cy="5616624"/>
          </a:xfrm>
          <a:prstGeom prst="rect">
            <a:avLst/>
          </a:prstGeom>
          <a:noFill/>
        </p:spPr>
      </p:pic>
      <p:sp>
        <p:nvSpPr>
          <p:cNvPr id="3" name="Tekstvak 2"/>
          <p:cNvSpPr txBox="1"/>
          <p:nvPr/>
        </p:nvSpPr>
        <p:spPr>
          <a:xfrm>
            <a:off x="2915816" y="548680"/>
            <a:ext cx="3312368" cy="461665"/>
          </a:xfrm>
          <a:prstGeom prst="rect">
            <a:avLst/>
          </a:prstGeom>
          <a:noFill/>
        </p:spPr>
        <p:txBody>
          <a:bodyPr wrap="square" rtlCol="0">
            <a:spAutoFit/>
          </a:bodyPr>
          <a:lstStyle/>
          <a:p>
            <a:pPr algn="ctr"/>
            <a:r>
              <a:rPr lang="nl-BE" sz="2400" b="1" dirty="0"/>
              <a:t>TUCSON</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b="1" dirty="0"/>
              <a:t>Kleur en licht</a:t>
            </a:r>
            <a:br>
              <a:rPr lang="nl-BE" b="1" dirty="0"/>
            </a:br>
            <a:endParaRPr lang="nl-BE" b="1" dirty="0"/>
          </a:p>
        </p:txBody>
      </p:sp>
      <p:sp>
        <p:nvSpPr>
          <p:cNvPr id="3" name="Ondertitel 2"/>
          <p:cNvSpPr>
            <a:spLocks noGrp="1"/>
          </p:cNvSpPr>
          <p:nvPr>
            <p:ph type="subTitle" idx="1"/>
          </p:nvPr>
        </p:nvSpPr>
        <p:spPr/>
        <p:txBody>
          <a:bodyPr/>
          <a:lstStyle/>
          <a:p>
            <a:endParaRPr lang="nl-BE"/>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rik\Pictures\Geologie\eigen fotos veldspaat\P9102236.JPG"/>
          <p:cNvPicPr>
            <a:picLocks noChangeAspect="1" noChangeArrowheads="1"/>
          </p:cNvPicPr>
          <p:nvPr/>
        </p:nvPicPr>
        <p:blipFill>
          <a:blip r:embed="rId2" cstate="print"/>
          <a:srcRect/>
          <a:stretch>
            <a:fillRect/>
          </a:stretch>
        </p:blipFill>
        <p:spPr bwMode="auto">
          <a:xfrm>
            <a:off x="1619672" y="1268760"/>
            <a:ext cx="5976664" cy="5184576"/>
          </a:xfrm>
          <a:prstGeom prst="rect">
            <a:avLst/>
          </a:prstGeom>
          <a:noFill/>
        </p:spPr>
      </p:pic>
      <p:sp>
        <p:nvSpPr>
          <p:cNvPr id="3" name="Tekstvak 2"/>
          <p:cNvSpPr txBox="1"/>
          <p:nvPr/>
        </p:nvSpPr>
        <p:spPr>
          <a:xfrm>
            <a:off x="611560" y="332656"/>
            <a:ext cx="8136904" cy="830997"/>
          </a:xfrm>
          <a:prstGeom prst="rect">
            <a:avLst/>
          </a:prstGeom>
          <a:noFill/>
        </p:spPr>
        <p:txBody>
          <a:bodyPr wrap="square" rtlCol="0">
            <a:spAutoFit/>
          </a:bodyPr>
          <a:lstStyle/>
          <a:p>
            <a:r>
              <a:rPr lang="nl-BE" sz="2400" b="1" dirty="0"/>
              <a:t>Albiet van </a:t>
            </a:r>
            <a:r>
              <a:rPr lang="nl-BE" sz="2400" b="1" dirty="0" err="1"/>
              <a:t>latijn</a:t>
            </a:r>
            <a:r>
              <a:rPr lang="nl-BE" sz="2400" b="1" dirty="0"/>
              <a:t> “</a:t>
            </a:r>
            <a:r>
              <a:rPr lang="nl-BE" sz="2400" b="1" dirty="0" err="1"/>
              <a:t>albus</a:t>
            </a:r>
            <a:r>
              <a:rPr lang="nl-BE" sz="2400" b="1" dirty="0"/>
              <a:t>’ = wit</a:t>
            </a:r>
          </a:p>
          <a:p>
            <a:pPr algn="r"/>
            <a:r>
              <a:rPr lang="nl-BE" sz="2400" b="1" dirty="0" err="1"/>
              <a:t>Emmon’s</a:t>
            </a:r>
            <a:r>
              <a:rPr lang="nl-BE" sz="2400" b="1" dirty="0"/>
              <a:t> </a:t>
            </a:r>
            <a:r>
              <a:rPr lang="nl-BE" sz="2400" b="1" dirty="0" err="1"/>
              <a:t>Quarry</a:t>
            </a:r>
            <a:r>
              <a:rPr lang="nl-BE" sz="2400" b="1" dirty="0"/>
              <a:t>, </a:t>
            </a:r>
            <a:r>
              <a:rPr lang="nl-BE" sz="2400" b="1" dirty="0" err="1"/>
              <a:t>Maine</a:t>
            </a:r>
            <a:r>
              <a:rPr lang="nl-BE" sz="2400" b="1" dirty="0"/>
              <a:t>, VSA</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t="2641" r="8153"/>
          <a:stretch>
            <a:fillRect/>
          </a:stretch>
        </p:blipFill>
        <p:spPr bwMode="auto">
          <a:xfrm>
            <a:off x="1447991" y="836712"/>
            <a:ext cx="7696009" cy="6118398"/>
          </a:xfrm>
          <a:prstGeom prst="rect">
            <a:avLst/>
          </a:prstGeom>
          <a:noFill/>
          <a:ln w="9525">
            <a:noFill/>
            <a:miter lim="800000"/>
            <a:headEnd/>
            <a:tailEnd/>
          </a:ln>
        </p:spPr>
      </p:pic>
      <p:sp>
        <p:nvSpPr>
          <p:cNvPr id="3" name="Tekstvak 2"/>
          <p:cNvSpPr txBox="1"/>
          <p:nvPr/>
        </p:nvSpPr>
        <p:spPr>
          <a:xfrm>
            <a:off x="0" y="0"/>
            <a:ext cx="9144000" cy="830997"/>
          </a:xfrm>
          <a:prstGeom prst="rect">
            <a:avLst/>
          </a:prstGeom>
          <a:solidFill>
            <a:schemeClr val="bg1">
              <a:lumMod val="95000"/>
            </a:schemeClr>
          </a:solidFill>
        </p:spPr>
        <p:txBody>
          <a:bodyPr wrap="square" rtlCol="0">
            <a:spAutoFit/>
          </a:bodyPr>
          <a:lstStyle/>
          <a:p>
            <a:r>
              <a:rPr lang="en-US" sz="2400" b="1" dirty="0" err="1"/>
              <a:t>Maar</a:t>
            </a:r>
            <a:r>
              <a:rPr lang="en-US" sz="2400" b="1" dirty="0"/>
              <a:t> de </a:t>
            </a:r>
            <a:r>
              <a:rPr lang="en-US" sz="2400" b="1" dirty="0" err="1"/>
              <a:t>variëteit</a:t>
            </a:r>
            <a:r>
              <a:rPr lang="en-US" sz="2400" b="1" dirty="0"/>
              <a:t> cleavelandiet </a:t>
            </a:r>
            <a:r>
              <a:rPr lang="en-US" sz="2400" b="1" dirty="0" err="1"/>
              <a:t>kan</a:t>
            </a:r>
            <a:r>
              <a:rPr lang="en-US" sz="2400" b="1" dirty="0"/>
              <a:t> </a:t>
            </a:r>
            <a:r>
              <a:rPr lang="en-US" sz="2400" b="1" dirty="0" err="1"/>
              <a:t>blauwig</a:t>
            </a:r>
            <a:r>
              <a:rPr lang="en-US" sz="2400" b="1" dirty="0"/>
              <a:t> </a:t>
            </a:r>
            <a:r>
              <a:rPr lang="en-US" sz="2400" b="1" dirty="0" err="1"/>
              <a:t>zijn</a:t>
            </a:r>
            <a:endParaRPr lang="en-US" sz="2400" b="1" dirty="0"/>
          </a:p>
          <a:p>
            <a:pPr algn="r"/>
            <a:r>
              <a:rPr lang="en-US" sz="2400" b="1" dirty="0" err="1"/>
              <a:t>Winterham</a:t>
            </a:r>
            <a:r>
              <a:rPr lang="en-US" sz="2400" b="1" dirty="0"/>
              <a:t>, Virginia, VSA</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veldspaat\eigen fotos veldspaat\P9102188.JPG"/>
          <p:cNvPicPr>
            <a:picLocks noChangeAspect="1" noChangeArrowheads="1"/>
          </p:cNvPicPr>
          <p:nvPr/>
        </p:nvPicPr>
        <p:blipFill>
          <a:blip r:embed="rId2" cstate="print"/>
          <a:srcRect/>
          <a:stretch>
            <a:fillRect/>
          </a:stretch>
        </p:blipFill>
        <p:spPr bwMode="auto">
          <a:xfrm>
            <a:off x="0" y="404664"/>
            <a:ext cx="6732240" cy="6453336"/>
          </a:xfrm>
          <a:prstGeom prst="rect">
            <a:avLst/>
          </a:prstGeom>
          <a:noFill/>
        </p:spPr>
      </p:pic>
      <p:sp>
        <p:nvSpPr>
          <p:cNvPr id="5" name="Tekstvak 4"/>
          <p:cNvSpPr txBox="1"/>
          <p:nvPr/>
        </p:nvSpPr>
        <p:spPr>
          <a:xfrm>
            <a:off x="6732240" y="332656"/>
            <a:ext cx="2411760" cy="1200329"/>
          </a:xfrm>
          <a:prstGeom prst="rect">
            <a:avLst/>
          </a:prstGeom>
          <a:noFill/>
        </p:spPr>
        <p:txBody>
          <a:bodyPr wrap="square" rtlCol="0">
            <a:spAutoFit/>
          </a:bodyPr>
          <a:lstStyle/>
          <a:p>
            <a:r>
              <a:rPr lang="nl-BE" sz="2400" b="1" dirty="0"/>
              <a:t>Mikroklien is</a:t>
            </a:r>
          </a:p>
          <a:p>
            <a:r>
              <a:rPr lang="nl-BE" sz="2400" b="1" dirty="0"/>
              <a:t>dikwijls</a:t>
            </a:r>
          </a:p>
          <a:p>
            <a:r>
              <a:rPr lang="nl-BE" sz="2400" b="1" dirty="0"/>
              <a:t>gebroken wit</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eigen fotos veldspaat\P9102144.JPG"/>
          <p:cNvPicPr>
            <a:picLocks noChangeAspect="1" noChangeArrowheads="1"/>
          </p:cNvPicPr>
          <p:nvPr/>
        </p:nvPicPr>
        <p:blipFill>
          <a:blip r:embed="rId2" cstate="print"/>
          <a:srcRect/>
          <a:stretch>
            <a:fillRect/>
          </a:stretch>
        </p:blipFill>
        <p:spPr bwMode="auto">
          <a:xfrm>
            <a:off x="0" y="953344"/>
            <a:ext cx="6048672" cy="5904656"/>
          </a:xfrm>
          <a:prstGeom prst="rect">
            <a:avLst/>
          </a:prstGeom>
          <a:noFill/>
        </p:spPr>
      </p:pic>
      <p:sp>
        <p:nvSpPr>
          <p:cNvPr id="3" name="Tekstvak 2"/>
          <p:cNvSpPr txBox="1"/>
          <p:nvPr/>
        </p:nvSpPr>
        <p:spPr>
          <a:xfrm>
            <a:off x="6300192" y="404664"/>
            <a:ext cx="2843808" cy="3046988"/>
          </a:xfrm>
          <a:prstGeom prst="rect">
            <a:avLst/>
          </a:prstGeom>
          <a:noFill/>
        </p:spPr>
        <p:txBody>
          <a:bodyPr wrap="square" rtlCol="0">
            <a:spAutoFit/>
          </a:bodyPr>
          <a:lstStyle/>
          <a:p>
            <a:r>
              <a:rPr lang="nl-BE" sz="2400" b="1" dirty="0"/>
              <a:t>Ook lichtbruin komt dikwijls voor bij mikroklien</a:t>
            </a:r>
          </a:p>
          <a:p>
            <a:endParaRPr lang="nl-BE" sz="2400" b="1" dirty="0"/>
          </a:p>
          <a:p>
            <a:endParaRPr lang="nl-BE" sz="2400" b="1" dirty="0"/>
          </a:p>
          <a:p>
            <a:pPr algn="r"/>
            <a:r>
              <a:rPr lang="nl-BE" sz="2400" b="1" dirty="0" err="1"/>
              <a:t>Canigou</a:t>
            </a:r>
            <a:r>
              <a:rPr lang="nl-BE" sz="2400" b="1" dirty="0"/>
              <a:t>,</a:t>
            </a:r>
          </a:p>
          <a:p>
            <a:pPr algn="r"/>
            <a:r>
              <a:rPr lang="nl-BE" sz="2400" b="1" dirty="0"/>
              <a:t>Pyreneeën,</a:t>
            </a:r>
          </a:p>
          <a:p>
            <a:pPr algn="r"/>
            <a:r>
              <a:rPr lang="nl-BE" sz="2400" b="1" dirty="0"/>
              <a:t>Frankrijk</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File:Microcline feldspar variety amazonite.jpg"/>
          <p:cNvPicPr/>
          <p:nvPr/>
        </p:nvPicPr>
        <p:blipFill>
          <a:blip r:embed="rId2" cstate="print"/>
          <a:srcRect/>
          <a:stretch>
            <a:fillRect/>
          </a:stretch>
        </p:blipFill>
        <p:spPr bwMode="auto">
          <a:xfrm>
            <a:off x="1691640" y="1512842"/>
            <a:ext cx="6408752" cy="4724470"/>
          </a:xfrm>
          <a:prstGeom prst="rect">
            <a:avLst/>
          </a:prstGeom>
          <a:noFill/>
          <a:ln w="9525">
            <a:noFill/>
            <a:miter lim="800000"/>
            <a:headEnd/>
            <a:tailEnd/>
          </a:ln>
        </p:spPr>
      </p:pic>
      <p:sp>
        <p:nvSpPr>
          <p:cNvPr id="3" name="Tekstvak 2"/>
          <p:cNvSpPr txBox="1"/>
          <p:nvPr/>
        </p:nvSpPr>
        <p:spPr>
          <a:xfrm>
            <a:off x="0" y="260648"/>
            <a:ext cx="9144000" cy="1200329"/>
          </a:xfrm>
          <a:prstGeom prst="rect">
            <a:avLst/>
          </a:prstGeom>
          <a:noFill/>
        </p:spPr>
        <p:txBody>
          <a:bodyPr wrap="square" rtlCol="0">
            <a:spAutoFit/>
          </a:bodyPr>
          <a:lstStyle/>
          <a:p>
            <a:r>
              <a:rPr lang="nl-BE" sz="2400" b="1" dirty="0"/>
              <a:t>Amazoniet is de naam voor (licht- tot blauw) groene mikroklien</a:t>
            </a:r>
          </a:p>
          <a:p>
            <a:endParaRPr lang="nl-BE" sz="2400" b="1" dirty="0"/>
          </a:p>
          <a:p>
            <a:r>
              <a:rPr lang="nl-BE" sz="2400" b="1" dirty="0" err="1"/>
              <a:t>Pikes</a:t>
            </a:r>
            <a:r>
              <a:rPr lang="nl-BE" sz="2400" b="1" dirty="0"/>
              <a:t> </a:t>
            </a:r>
            <a:r>
              <a:rPr lang="nl-BE" sz="2400" b="1" dirty="0" err="1"/>
              <a:t>Peak-gebied</a:t>
            </a:r>
            <a:r>
              <a:rPr lang="nl-BE" sz="2400" b="1" dirty="0"/>
              <a:t>, </a:t>
            </a:r>
            <a:r>
              <a:rPr lang="nl-BE" sz="2400" b="1" dirty="0" err="1"/>
              <a:t>Colorado</a:t>
            </a:r>
            <a:r>
              <a:rPr lang="nl-BE" sz="2400" b="1" dirty="0"/>
              <a:t>, VSA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364640" y="692696"/>
            <a:ext cx="4077136" cy="4353297"/>
          </a:xfrm>
          <a:prstGeom prst="rect">
            <a:avLst/>
          </a:prstGeom>
          <a:noFill/>
          <a:ln w="9525">
            <a:noFill/>
            <a:miter lim="800000"/>
            <a:headEnd/>
            <a:tailEnd/>
          </a:ln>
        </p:spPr>
      </p:pic>
      <p:pic>
        <p:nvPicPr>
          <p:cNvPr id="3" name="Afbeelding 2" descr="http://www.pitt.edu/~cejones/GeoImages/6MetamorphicRocks/Gneiss/Gneiss1RailRoadSml.jpg"/>
          <p:cNvPicPr/>
          <p:nvPr/>
        </p:nvPicPr>
        <p:blipFill>
          <a:blip r:embed="rId3" cstate="print"/>
          <a:srcRect/>
          <a:stretch>
            <a:fillRect/>
          </a:stretch>
        </p:blipFill>
        <p:spPr bwMode="auto">
          <a:xfrm>
            <a:off x="5076056" y="692696"/>
            <a:ext cx="3744416" cy="4392488"/>
          </a:xfrm>
          <a:prstGeom prst="rect">
            <a:avLst/>
          </a:prstGeom>
          <a:noFill/>
          <a:ln w="9525">
            <a:noFill/>
            <a:miter lim="800000"/>
            <a:headEnd/>
            <a:tailEnd/>
          </a:ln>
        </p:spPr>
      </p:pic>
      <p:sp>
        <p:nvSpPr>
          <p:cNvPr id="4" name="Tekstvak 3"/>
          <p:cNvSpPr txBox="1"/>
          <p:nvPr/>
        </p:nvSpPr>
        <p:spPr>
          <a:xfrm>
            <a:off x="364640" y="5301208"/>
            <a:ext cx="3775312" cy="830997"/>
          </a:xfrm>
          <a:prstGeom prst="rect">
            <a:avLst/>
          </a:prstGeom>
          <a:noFill/>
        </p:spPr>
        <p:txBody>
          <a:bodyPr wrap="square" rtlCol="0">
            <a:spAutoFit/>
          </a:bodyPr>
          <a:lstStyle/>
          <a:p>
            <a:r>
              <a:rPr lang="nl-BE" sz="2400" b="1" dirty="0"/>
              <a:t>ARKOZE: </a:t>
            </a:r>
          </a:p>
          <a:p>
            <a:r>
              <a:rPr lang="nl-BE" sz="2400" b="1" dirty="0"/>
              <a:t>zandsteen met veldspaat</a:t>
            </a:r>
          </a:p>
        </p:txBody>
      </p:sp>
      <p:sp>
        <p:nvSpPr>
          <p:cNvPr id="6" name="Tekstvak 5"/>
          <p:cNvSpPr txBox="1"/>
          <p:nvPr/>
        </p:nvSpPr>
        <p:spPr>
          <a:xfrm>
            <a:off x="5076056" y="5373216"/>
            <a:ext cx="3312368" cy="830997"/>
          </a:xfrm>
          <a:prstGeom prst="rect">
            <a:avLst/>
          </a:prstGeom>
          <a:noFill/>
        </p:spPr>
        <p:txBody>
          <a:bodyPr wrap="square" rtlCol="0">
            <a:spAutoFit/>
          </a:bodyPr>
          <a:lstStyle/>
          <a:p>
            <a:r>
              <a:rPr lang="nl-BE" sz="2400" b="1" dirty="0"/>
              <a:t>GNEIS: </a:t>
            </a:r>
          </a:p>
          <a:p>
            <a:r>
              <a:rPr lang="nl-BE" sz="2400" b="1" dirty="0"/>
              <a:t>met ‘oog’ van veldspaat</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rik\Pictures\Geologie\eigen fotos veldspaat\P9032118.JPG"/>
          <p:cNvPicPr>
            <a:picLocks noChangeAspect="1" noChangeArrowheads="1"/>
          </p:cNvPicPr>
          <p:nvPr/>
        </p:nvPicPr>
        <p:blipFill>
          <a:blip r:embed="rId2" cstate="print"/>
          <a:srcRect/>
          <a:stretch>
            <a:fillRect/>
          </a:stretch>
        </p:blipFill>
        <p:spPr bwMode="auto">
          <a:xfrm>
            <a:off x="179512" y="2204864"/>
            <a:ext cx="6480720" cy="4464496"/>
          </a:xfrm>
          <a:prstGeom prst="rect">
            <a:avLst/>
          </a:prstGeom>
          <a:noFill/>
        </p:spPr>
      </p:pic>
      <p:sp>
        <p:nvSpPr>
          <p:cNvPr id="3" name="Tekstvak 2"/>
          <p:cNvSpPr txBox="1"/>
          <p:nvPr/>
        </p:nvSpPr>
        <p:spPr>
          <a:xfrm>
            <a:off x="4572000" y="476672"/>
            <a:ext cx="4572000" cy="461665"/>
          </a:xfrm>
          <a:prstGeom prst="rect">
            <a:avLst/>
          </a:prstGeom>
          <a:noFill/>
        </p:spPr>
        <p:txBody>
          <a:bodyPr wrap="square" rtlCol="0">
            <a:spAutoFit/>
          </a:bodyPr>
          <a:lstStyle/>
          <a:p>
            <a:r>
              <a:rPr lang="nl-BE" sz="2400" b="1" dirty="0" err="1"/>
              <a:t>Reedmergneriet</a:t>
            </a:r>
            <a:r>
              <a:rPr lang="nl-BE" sz="2400" b="1" dirty="0"/>
              <a:t> kan lichtroze zijn</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rik\Pictures\Geologie\eigen fotos veldspaat\P9032070.JPG"/>
          <p:cNvPicPr>
            <a:picLocks noChangeAspect="1" noChangeArrowheads="1"/>
          </p:cNvPicPr>
          <p:nvPr/>
        </p:nvPicPr>
        <p:blipFill>
          <a:blip r:embed="rId2" cstate="print"/>
          <a:srcRect/>
          <a:stretch>
            <a:fillRect/>
          </a:stretch>
        </p:blipFill>
        <p:spPr bwMode="auto">
          <a:xfrm>
            <a:off x="3419872" y="2564904"/>
            <a:ext cx="5472608" cy="4041311"/>
          </a:xfrm>
          <a:prstGeom prst="rect">
            <a:avLst/>
          </a:prstGeom>
          <a:noFill/>
        </p:spPr>
      </p:pic>
      <p:sp>
        <p:nvSpPr>
          <p:cNvPr id="3" name="Tekstvak 2"/>
          <p:cNvSpPr txBox="1"/>
          <p:nvPr/>
        </p:nvSpPr>
        <p:spPr>
          <a:xfrm>
            <a:off x="395536" y="476672"/>
            <a:ext cx="5616624" cy="830997"/>
          </a:xfrm>
          <a:prstGeom prst="rect">
            <a:avLst/>
          </a:prstGeom>
          <a:noFill/>
        </p:spPr>
        <p:txBody>
          <a:bodyPr wrap="square" rtlCol="0">
            <a:spAutoFit/>
          </a:bodyPr>
          <a:lstStyle/>
          <a:p>
            <a:r>
              <a:rPr lang="nl-BE" sz="2400" b="1" dirty="0"/>
              <a:t>IJzer geeft de gele kleur aan deze sanidien:</a:t>
            </a:r>
          </a:p>
          <a:p>
            <a:r>
              <a:rPr lang="nl-BE" sz="2400" b="1" dirty="0"/>
              <a:t>K[(</a:t>
            </a:r>
            <a:r>
              <a:rPr lang="nl-BE" sz="2400" b="1" dirty="0" err="1"/>
              <a:t>Al,Fe</a:t>
            </a:r>
            <a:r>
              <a:rPr lang="nl-BE" sz="2400" b="1" dirty="0"/>
              <a:t>)Si</a:t>
            </a:r>
            <a:r>
              <a:rPr lang="nl-BE" sz="2400" b="1" baseline="-25000" dirty="0"/>
              <a:t>3</a:t>
            </a:r>
            <a:r>
              <a:rPr lang="nl-BE" sz="2400" b="1" dirty="0"/>
              <a:t>O</a:t>
            </a:r>
            <a:r>
              <a:rPr lang="nl-BE" sz="2400" b="1" baseline="-25000" dirty="0"/>
              <a:t>8</a:t>
            </a:r>
            <a:r>
              <a:rPr lang="nl-BE" sz="2400" b="1" dirty="0"/>
              <a:t>]</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483768" y="2636912"/>
            <a:ext cx="4181475" cy="3733800"/>
          </a:xfrm>
          <a:prstGeom prst="rect">
            <a:avLst/>
          </a:prstGeom>
          <a:noFill/>
          <a:ln w="9525">
            <a:noFill/>
            <a:miter lim="800000"/>
            <a:headEnd/>
            <a:tailEnd/>
          </a:ln>
        </p:spPr>
      </p:pic>
      <p:sp>
        <p:nvSpPr>
          <p:cNvPr id="5" name="Tekstvak 4"/>
          <p:cNvSpPr txBox="1"/>
          <p:nvPr/>
        </p:nvSpPr>
        <p:spPr>
          <a:xfrm>
            <a:off x="2483768" y="548680"/>
            <a:ext cx="5904656" cy="830997"/>
          </a:xfrm>
          <a:prstGeom prst="rect">
            <a:avLst/>
          </a:prstGeom>
          <a:noFill/>
        </p:spPr>
        <p:txBody>
          <a:bodyPr wrap="square" rtlCol="0">
            <a:spAutoFit/>
          </a:bodyPr>
          <a:lstStyle/>
          <a:p>
            <a:r>
              <a:rPr lang="nl-BE" sz="2400" b="1" dirty="0"/>
              <a:t>Zonnesteen: </a:t>
            </a:r>
          </a:p>
          <a:p>
            <a:pPr algn="r"/>
            <a:r>
              <a:rPr lang="nl-BE" sz="2400" b="1" dirty="0"/>
              <a:t>hematietschubjes in plagioklaas</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eigen fotos veldspaat\P9032082.JPG"/>
          <p:cNvPicPr>
            <a:picLocks noChangeAspect="1" noChangeArrowheads="1"/>
          </p:cNvPicPr>
          <p:nvPr/>
        </p:nvPicPr>
        <p:blipFill>
          <a:blip r:embed="rId2" cstate="print"/>
          <a:srcRect/>
          <a:stretch>
            <a:fillRect/>
          </a:stretch>
        </p:blipFill>
        <p:spPr bwMode="auto">
          <a:xfrm>
            <a:off x="0" y="0"/>
            <a:ext cx="6660232" cy="4365104"/>
          </a:xfrm>
          <a:prstGeom prst="rect">
            <a:avLst/>
          </a:prstGeom>
          <a:noFill/>
        </p:spPr>
      </p:pic>
      <p:sp>
        <p:nvSpPr>
          <p:cNvPr id="4" name="Tekstvak 3"/>
          <p:cNvSpPr txBox="1"/>
          <p:nvPr/>
        </p:nvSpPr>
        <p:spPr>
          <a:xfrm>
            <a:off x="3419872" y="5229200"/>
            <a:ext cx="5724128" cy="830997"/>
          </a:xfrm>
          <a:prstGeom prst="rect">
            <a:avLst/>
          </a:prstGeom>
          <a:noFill/>
        </p:spPr>
        <p:txBody>
          <a:bodyPr wrap="square" rtlCol="0">
            <a:spAutoFit/>
          </a:bodyPr>
          <a:lstStyle/>
          <a:p>
            <a:r>
              <a:rPr lang="nl-BE" sz="2400" b="1" dirty="0"/>
              <a:t>‘Oregon </a:t>
            </a:r>
            <a:r>
              <a:rPr lang="nl-BE" sz="2400" b="1" dirty="0" err="1"/>
              <a:t>sun</a:t>
            </a:r>
            <a:r>
              <a:rPr lang="nl-BE" sz="2400" b="1" dirty="0"/>
              <a:t> </a:t>
            </a:r>
            <a:r>
              <a:rPr lang="nl-BE" sz="2400" b="1" dirty="0" err="1"/>
              <a:t>stone</a:t>
            </a:r>
            <a:r>
              <a:rPr lang="nl-BE" sz="2400" b="1" dirty="0"/>
              <a:t>’:</a:t>
            </a:r>
          </a:p>
          <a:p>
            <a:r>
              <a:rPr lang="nl-BE" sz="2400" b="1" dirty="0"/>
              <a:t>ingesloten koper kleurt rood (soms groen)</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erik\Pictures\Geologie\eigen fotos veldspaat\P9102157.JPG"/>
          <p:cNvPicPr>
            <a:picLocks noChangeAspect="1" noChangeArrowheads="1"/>
          </p:cNvPicPr>
          <p:nvPr/>
        </p:nvPicPr>
        <p:blipFill>
          <a:blip r:embed="rId2" cstate="print"/>
          <a:srcRect/>
          <a:stretch>
            <a:fillRect/>
          </a:stretch>
        </p:blipFill>
        <p:spPr bwMode="auto">
          <a:xfrm>
            <a:off x="467544" y="1412776"/>
            <a:ext cx="7704856" cy="5445224"/>
          </a:xfrm>
          <a:prstGeom prst="rect">
            <a:avLst/>
          </a:prstGeom>
          <a:noFill/>
        </p:spPr>
      </p:pic>
      <p:sp>
        <p:nvSpPr>
          <p:cNvPr id="3" name="Tekstvak 2"/>
          <p:cNvSpPr txBox="1"/>
          <p:nvPr/>
        </p:nvSpPr>
        <p:spPr>
          <a:xfrm>
            <a:off x="395536" y="404664"/>
            <a:ext cx="7848872" cy="1200329"/>
          </a:xfrm>
          <a:prstGeom prst="rect">
            <a:avLst/>
          </a:prstGeom>
          <a:noFill/>
        </p:spPr>
        <p:txBody>
          <a:bodyPr wrap="square" rtlCol="0">
            <a:spAutoFit/>
          </a:bodyPr>
          <a:lstStyle/>
          <a:p>
            <a:pPr algn="ctr"/>
            <a:r>
              <a:rPr lang="nl-BE" sz="2400" b="1" dirty="0"/>
              <a:t>Ingesloten chloriet kleurt adulaar en kwarts</a:t>
            </a:r>
          </a:p>
          <a:p>
            <a:pPr algn="ctr"/>
            <a:r>
              <a:rPr lang="nl-BE" sz="2400" b="1" dirty="0" err="1"/>
              <a:t>Lötschental</a:t>
            </a:r>
            <a:r>
              <a:rPr lang="nl-BE" sz="2400" b="1" dirty="0"/>
              <a:t>, Wallis, Zwitserland</a:t>
            </a:r>
          </a:p>
          <a:p>
            <a:pPr algn="ctr"/>
            <a:endParaRPr lang="nl-BE" sz="2400" b="1"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92299" y="764704"/>
            <a:ext cx="4815254" cy="4320480"/>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a:stretch>
            <a:fillRect/>
          </a:stretch>
        </p:blipFill>
        <p:spPr bwMode="auto">
          <a:xfrm>
            <a:off x="4533900" y="764704"/>
            <a:ext cx="4610100" cy="4295775"/>
          </a:xfrm>
          <a:prstGeom prst="rect">
            <a:avLst/>
          </a:prstGeom>
          <a:noFill/>
          <a:ln w="9525">
            <a:noFill/>
            <a:miter lim="800000"/>
            <a:headEnd/>
            <a:tailEnd/>
          </a:ln>
        </p:spPr>
      </p:pic>
      <p:sp>
        <p:nvSpPr>
          <p:cNvPr id="2" name="Tekstvak 1">
            <a:extLst>
              <a:ext uri="{FF2B5EF4-FFF2-40B4-BE49-F238E27FC236}">
                <a16:creationId xmlns:a16="http://schemas.microsoft.com/office/drawing/2014/main" id="{85378D73-C426-454D-B94C-BD52413B2395}"/>
              </a:ext>
            </a:extLst>
          </p:cNvPr>
          <p:cNvSpPr txBox="1"/>
          <p:nvPr/>
        </p:nvSpPr>
        <p:spPr>
          <a:xfrm>
            <a:off x="92299" y="5445224"/>
            <a:ext cx="8959402" cy="923330"/>
          </a:xfrm>
          <a:prstGeom prst="rect">
            <a:avLst/>
          </a:prstGeom>
          <a:noFill/>
        </p:spPr>
        <p:txBody>
          <a:bodyPr wrap="square" rtlCol="0">
            <a:spAutoFit/>
          </a:bodyPr>
          <a:lstStyle/>
          <a:p>
            <a:r>
              <a:rPr lang="nl-BE" dirty="0"/>
              <a:t>Bij hoge temperaturen zijn albiet en K-veldspaat mengbaar, maar bij afkoeling gebeurt er dikwijls ontmenging: afscheiding van Na- en </a:t>
            </a:r>
            <a:r>
              <a:rPr lang="nl-BE" dirty="0" err="1"/>
              <a:t>K-rijke</a:t>
            </a:r>
            <a:r>
              <a:rPr lang="nl-BE" dirty="0"/>
              <a:t> lamellen, Dit stelsel kan aanleiding geven tot mooie </a:t>
            </a:r>
            <a:r>
              <a:rPr lang="nl-BE" dirty="0" err="1"/>
              <a:t>lichtbrekingseffekten</a:t>
            </a:r>
            <a:r>
              <a:rPr lang="nl-BE" dirty="0"/>
              <a:t>. Ook bij de </a:t>
            </a:r>
            <a:r>
              <a:rPr lang="nl-BE" dirty="0" err="1"/>
              <a:t>plagioklazen</a:t>
            </a:r>
            <a:r>
              <a:rPr lang="nl-BE" dirty="0"/>
              <a:t> kan dit verschijnsel optreden.</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cstate="print"/>
          <a:srcRect/>
          <a:stretch>
            <a:fillRect/>
          </a:stretch>
        </p:blipFill>
        <p:spPr bwMode="auto">
          <a:xfrm>
            <a:off x="539552" y="548681"/>
            <a:ext cx="3127794" cy="3744416"/>
          </a:xfrm>
          <a:prstGeom prst="rect">
            <a:avLst/>
          </a:prstGeom>
          <a:noFill/>
          <a:ln w="9525">
            <a:noFill/>
            <a:miter lim="800000"/>
            <a:headEnd/>
            <a:tailEnd/>
          </a:ln>
        </p:spPr>
      </p:pic>
      <p:pic>
        <p:nvPicPr>
          <p:cNvPr id="13316" name="Picture 4"/>
          <p:cNvPicPr>
            <a:picLocks noChangeAspect="1" noChangeArrowheads="1"/>
          </p:cNvPicPr>
          <p:nvPr/>
        </p:nvPicPr>
        <p:blipFill>
          <a:blip r:embed="rId3" cstate="print"/>
          <a:srcRect/>
          <a:stretch>
            <a:fillRect/>
          </a:stretch>
        </p:blipFill>
        <p:spPr bwMode="auto">
          <a:xfrm>
            <a:off x="4692763" y="548680"/>
            <a:ext cx="4144586" cy="3096344"/>
          </a:xfrm>
          <a:prstGeom prst="rect">
            <a:avLst/>
          </a:prstGeom>
          <a:noFill/>
          <a:ln w="9525">
            <a:noFill/>
            <a:miter lim="800000"/>
            <a:headEnd/>
            <a:tailEnd/>
          </a:ln>
        </p:spPr>
      </p:pic>
      <p:pic>
        <p:nvPicPr>
          <p:cNvPr id="13317" name="Picture 5"/>
          <p:cNvPicPr>
            <a:picLocks noChangeAspect="1" noChangeArrowheads="1"/>
          </p:cNvPicPr>
          <p:nvPr/>
        </p:nvPicPr>
        <p:blipFill>
          <a:blip r:embed="rId4" cstate="print"/>
          <a:srcRect/>
          <a:stretch>
            <a:fillRect/>
          </a:stretch>
        </p:blipFill>
        <p:spPr bwMode="auto">
          <a:xfrm>
            <a:off x="4716016" y="3789039"/>
            <a:ext cx="4104456" cy="2817081"/>
          </a:xfrm>
          <a:prstGeom prst="rect">
            <a:avLst/>
          </a:prstGeom>
          <a:noFill/>
          <a:ln w="9525">
            <a:noFill/>
            <a:miter lim="800000"/>
            <a:headEnd/>
            <a:tailEnd/>
          </a:ln>
        </p:spPr>
      </p:pic>
      <p:sp>
        <p:nvSpPr>
          <p:cNvPr id="6" name="Tekstvak 5"/>
          <p:cNvSpPr txBox="1"/>
          <p:nvPr/>
        </p:nvSpPr>
        <p:spPr>
          <a:xfrm>
            <a:off x="323528" y="4725144"/>
            <a:ext cx="4104456" cy="1569660"/>
          </a:xfrm>
          <a:prstGeom prst="rect">
            <a:avLst/>
          </a:prstGeom>
          <a:noFill/>
        </p:spPr>
        <p:txBody>
          <a:bodyPr wrap="square" rtlCol="0">
            <a:spAutoFit/>
          </a:bodyPr>
          <a:lstStyle/>
          <a:p>
            <a:r>
              <a:rPr lang="nl-BE" sz="2400" b="1" dirty="0"/>
              <a:t>LICHTBREKING IN VELDSPAAT:</a:t>
            </a:r>
          </a:p>
          <a:p>
            <a:pPr>
              <a:buFont typeface="Arial" pitchFamily="34" charset="0"/>
              <a:buChar char="•"/>
            </a:pPr>
            <a:r>
              <a:rPr lang="nl-BE" sz="2400" b="1" dirty="0"/>
              <a:t>labradoriet </a:t>
            </a:r>
            <a:r>
              <a:rPr lang="nl-BE" sz="2400" dirty="0"/>
              <a:t>(links)</a:t>
            </a:r>
          </a:p>
          <a:p>
            <a:pPr>
              <a:buFont typeface="Arial" pitchFamily="34" charset="0"/>
              <a:buChar char="•"/>
            </a:pPr>
            <a:r>
              <a:rPr lang="nl-BE" sz="2400" b="1" dirty="0"/>
              <a:t>maansteen </a:t>
            </a:r>
            <a:r>
              <a:rPr lang="nl-BE" sz="2400"/>
              <a:t>(boven </a:t>
            </a:r>
            <a:r>
              <a:rPr lang="nl-BE" sz="2400" dirty="0"/>
              <a:t>rechts)</a:t>
            </a:r>
          </a:p>
          <a:p>
            <a:pPr>
              <a:buFont typeface="Arial" pitchFamily="34" charset="0"/>
              <a:buChar char="•"/>
            </a:pPr>
            <a:r>
              <a:rPr lang="nl-BE" sz="2400" b="1" dirty="0" err="1"/>
              <a:t>peristeriet</a:t>
            </a:r>
            <a:r>
              <a:rPr lang="nl-BE" sz="2400" b="1" dirty="0"/>
              <a:t> (</a:t>
            </a:r>
            <a:r>
              <a:rPr lang="nl-BE" sz="2400" dirty="0"/>
              <a:t>onder rechts)</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veldspaat\fotos VanGoethem\EVE Ab Macomb NY US1.jpg"/>
          <p:cNvPicPr>
            <a:picLocks noChangeAspect="1" noChangeArrowheads="1"/>
          </p:cNvPicPr>
          <p:nvPr/>
        </p:nvPicPr>
        <p:blipFill>
          <a:blip r:embed="rId2" cstate="print"/>
          <a:srcRect/>
          <a:stretch>
            <a:fillRect/>
          </a:stretch>
        </p:blipFill>
        <p:spPr bwMode="auto">
          <a:xfrm>
            <a:off x="0" y="0"/>
            <a:ext cx="7488832" cy="5661248"/>
          </a:xfrm>
          <a:prstGeom prst="rect">
            <a:avLst/>
          </a:prstGeom>
          <a:noFill/>
        </p:spPr>
      </p:pic>
      <p:sp>
        <p:nvSpPr>
          <p:cNvPr id="3" name="Tekstvak 2"/>
          <p:cNvSpPr txBox="1"/>
          <p:nvPr/>
        </p:nvSpPr>
        <p:spPr>
          <a:xfrm>
            <a:off x="0" y="6093296"/>
            <a:ext cx="7524328" cy="830997"/>
          </a:xfrm>
          <a:prstGeom prst="rect">
            <a:avLst/>
          </a:prstGeom>
          <a:noFill/>
        </p:spPr>
        <p:txBody>
          <a:bodyPr wrap="square" rtlCol="0">
            <a:spAutoFit/>
          </a:bodyPr>
          <a:lstStyle/>
          <a:p>
            <a:r>
              <a:rPr lang="nl-BE" sz="2400" b="1" dirty="0"/>
              <a:t>Peristeriet</a:t>
            </a:r>
          </a:p>
          <a:p>
            <a:pPr algn="r"/>
            <a:r>
              <a:rPr lang="nl-BE" sz="2400" b="1" dirty="0" err="1"/>
              <a:t>Macomb</a:t>
            </a:r>
            <a:r>
              <a:rPr lang="nl-BE" sz="2400" b="1" dirty="0"/>
              <a:t>, New York, VSA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eigen fotos veldspaat\P9032099.JPG"/>
          <p:cNvPicPr>
            <a:picLocks noChangeAspect="1" noChangeArrowheads="1"/>
          </p:cNvPicPr>
          <p:nvPr/>
        </p:nvPicPr>
        <p:blipFill>
          <a:blip r:embed="rId2" cstate="print"/>
          <a:srcRect/>
          <a:stretch>
            <a:fillRect/>
          </a:stretch>
        </p:blipFill>
        <p:spPr bwMode="auto">
          <a:xfrm>
            <a:off x="467544" y="1628800"/>
            <a:ext cx="7020272" cy="4951116"/>
          </a:xfrm>
          <a:prstGeom prst="rect">
            <a:avLst/>
          </a:prstGeom>
          <a:noFill/>
        </p:spPr>
      </p:pic>
      <p:sp>
        <p:nvSpPr>
          <p:cNvPr id="3" name="Tekstvak 2"/>
          <p:cNvSpPr txBox="1"/>
          <p:nvPr/>
        </p:nvSpPr>
        <p:spPr>
          <a:xfrm>
            <a:off x="1259632" y="620688"/>
            <a:ext cx="5616624" cy="461665"/>
          </a:xfrm>
          <a:prstGeom prst="rect">
            <a:avLst/>
          </a:prstGeom>
          <a:noFill/>
        </p:spPr>
        <p:txBody>
          <a:bodyPr wrap="square" rtlCol="0">
            <a:spAutoFit/>
          </a:bodyPr>
          <a:lstStyle/>
          <a:p>
            <a:r>
              <a:rPr lang="nl-BE" sz="2400" b="1" dirty="0" err="1"/>
              <a:t>K-veldspaat</a:t>
            </a:r>
            <a:r>
              <a:rPr lang="nl-BE" sz="2400" b="1" dirty="0"/>
              <a:t> als ‘maansteen’             Mexico</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veldspaat\fotos VanGoethem\EVE An Lab Langesundfj NW2.jpg"/>
          <p:cNvPicPr>
            <a:picLocks noChangeAspect="1" noChangeArrowheads="1"/>
          </p:cNvPicPr>
          <p:nvPr/>
        </p:nvPicPr>
        <p:blipFill>
          <a:blip r:embed="rId2" cstate="print"/>
          <a:srcRect/>
          <a:stretch>
            <a:fillRect/>
          </a:stretch>
        </p:blipFill>
        <p:spPr bwMode="auto">
          <a:xfrm>
            <a:off x="1547664" y="1052736"/>
            <a:ext cx="6624736" cy="5400600"/>
          </a:xfrm>
          <a:prstGeom prst="rect">
            <a:avLst/>
          </a:prstGeom>
          <a:noFill/>
        </p:spPr>
      </p:pic>
      <p:sp>
        <p:nvSpPr>
          <p:cNvPr id="3" name="Tekstvak 2"/>
          <p:cNvSpPr txBox="1"/>
          <p:nvPr/>
        </p:nvSpPr>
        <p:spPr>
          <a:xfrm>
            <a:off x="683568" y="188640"/>
            <a:ext cx="7488832" cy="864096"/>
          </a:xfrm>
          <a:prstGeom prst="rect">
            <a:avLst/>
          </a:prstGeom>
          <a:noFill/>
        </p:spPr>
        <p:txBody>
          <a:bodyPr wrap="square" rtlCol="0">
            <a:spAutoFit/>
          </a:bodyPr>
          <a:lstStyle/>
          <a:p>
            <a:r>
              <a:rPr lang="nl-BE" sz="2400" b="1" dirty="0"/>
              <a:t>Labradoriet</a:t>
            </a:r>
          </a:p>
          <a:p>
            <a:pPr algn="r"/>
            <a:r>
              <a:rPr lang="nl-BE" sz="2400" b="1" dirty="0" err="1"/>
              <a:t>Langesundfjord</a:t>
            </a:r>
            <a:r>
              <a:rPr lang="nl-BE" sz="2400" b="1" dirty="0"/>
              <a:t>, Noorwegen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erik\Pictures\Geologie\eigen fotos veldspaat\P9062062.JPG"/>
          <p:cNvPicPr>
            <a:picLocks noChangeAspect="1" noChangeArrowheads="1"/>
          </p:cNvPicPr>
          <p:nvPr/>
        </p:nvPicPr>
        <p:blipFill>
          <a:blip r:embed="rId2" cstate="print"/>
          <a:srcRect/>
          <a:stretch>
            <a:fillRect/>
          </a:stretch>
        </p:blipFill>
        <p:spPr bwMode="auto">
          <a:xfrm>
            <a:off x="539552" y="1628800"/>
            <a:ext cx="8229728" cy="4896544"/>
          </a:xfrm>
          <a:prstGeom prst="rect">
            <a:avLst/>
          </a:prstGeom>
          <a:noFill/>
        </p:spPr>
      </p:pic>
      <p:sp>
        <p:nvSpPr>
          <p:cNvPr id="3" name="Tekstvak 2"/>
          <p:cNvSpPr txBox="1"/>
          <p:nvPr/>
        </p:nvSpPr>
        <p:spPr>
          <a:xfrm>
            <a:off x="1367644" y="692696"/>
            <a:ext cx="6408712" cy="830997"/>
          </a:xfrm>
          <a:prstGeom prst="rect">
            <a:avLst/>
          </a:prstGeom>
          <a:noFill/>
        </p:spPr>
        <p:txBody>
          <a:bodyPr wrap="square" rtlCol="0">
            <a:spAutoFit/>
          </a:bodyPr>
          <a:lstStyle/>
          <a:p>
            <a:pPr algn="ctr"/>
            <a:r>
              <a:rPr lang="nl-BE" sz="2400" b="1" dirty="0"/>
              <a:t>MIGMATIET ALS GEVELSTEEN:</a:t>
            </a:r>
          </a:p>
          <a:p>
            <a:pPr algn="ctr"/>
            <a:r>
              <a:rPr lang="nl-BE" sz="2400" b="1" dirty="0"/>
              <a:t>witte banden bestaan overwegend uit veldspaat</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rik\Pictures\Geologie\veldspaat\fotosVanGoethemAndereVerz\RDE An_lab Beraketa Tulear Mad1.jpg"/>
          <p:cNvPicPr>
            <a:picLocks noChangeAspect="1" noChangeArrowheads="1"/>
          </p:cNvPicPr>
          <p:nvPr/>
        </p:nvPicPr>
        <p:blipFill>
          <a:blip r:embed="rId2" cstate="print"/>
          <a:srcRect/>
          <a:stretch>
            <a:fillRect/>
          </a:stretch>
        </p:blipFill>
        <p:spPr bwMode="auto">
          <a:xfrm>
            <a:off x="1907704" y="1430778"/>
            <a:ext cx="7236295" cy="5427222"/>
          </a:xfrm>
          <a:prstGeom prst="rect">
            <a:avLst/>
          </a:prstGeom>
          <a:noFill/>
        </p:spPr>
      </p:pic>
      <p:sp>
        <p:nvSpPr>
          <p:cNvPr id="3" name="Tekstvak 2"/>
          <p:cNvSpPr txBox="1"/>
          <p:nvPr/>
        </p:nvSpPr>
        <p:spPr>
          <a:xfrm>
            <a:off x="1907704" y="548680"/>
            <a:ext cx="4680520" cy="461665"/>
          </a:xfrm>
          <a:prstGeom prst="rect">
            <a:avLst/>
          </a:prstGeom>
          <a:noFill/>
        </p:spPr>
        <p:txBody>
          <a:bodyPr wrap="square" rtlCol="0">
            <a:spAutoFit/>
          </a:bodyPr>
          <a:lstStyle/>
          <a:p>
            <a:r>
              <a:rPr lang="nl-BE" sz="2400" b="1" dirty="0"/>
              <a:t>Labradoriet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eigen fotos veldspaat\P9102178.JPG"/>
          <p:cNvPicPr>
            <a:picLocks noChangeAspect="1" noChangeArrowheads="1"/>
          </p:cNvPicPr>
          <p:nvPr/>
        </p:nvPicPr>
        <p:blipFill>
          <a:blip r:embed="rId2" cstate="print"/>
          <a:srcRect/>
          <a:stretch>
            <a:fillRect/>
          </a:stretch>
        </p:blipFill>
        <p:spPr bwMode="auto">
          <a:xfrm>
            <a:off x="395536" y="1529408"/>
            <a:ext cx="7488832" cy="5328592"/>
          </a:xfrm>
          <a:prstGeom prst="rect">
            <a:avLst/>
          </a:prstGeom>
          <a:noFill/>
        </p:spPr>
      </p:pic>
      <p:sp>
        <p:nvSpPr>
          <p:cNvPr id="3" name="Tekstvak 2"/>
          <p:cNvSpPr txBox="1"/>
          <p:nvPr/>
        </p:nvSpPr>
        <p:spPr>
          <a:xfrm>
            <a:off x="3059832" y="476672"/>
            <a:ext cx="4824536" cy="830997"/>
          </a:xfrm>
          <a:prstGeom prst="rect">
            <a:avLst/>
          </a:prstGeom>
          <a:noFill/>
        </p:spPr>
        <p:txBody>
          <a:bodyPr wrap="square" rtlCol="0">
            <a:spAutoFit/>
          </a:bodyPr>
          <a:lstStyle/>
          <a:p>
            <a:r>
              <a:rPr lang="nl-BE" sz="2400" b="1" dirty="0"/>
              <a:t>Plagioklaas (met oranje calciet)</a:t>
            </a:r>
          </a:p>
          <a:p>
            <a:pPr algn="r"/>
            <a:r>
              <a:rPr lang="nl-BE" sz="2400" b="1" dirty="0" err="1"/>
              <a:t>Malmberget</a:t>
            </a:r>
            <a:r>
              <a:rPr lang="nl-BE" sz="2400" b="1" dirty="0"/>
              <a:t>, Zweden</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b="1" dirty="0" err="1"/>
              <a:t>Pseudo’s</a:t>
            </a:r>
            <a:r>
              <a:rPr lang="nl-BE" b="1" dirty="0"/>
              <a:t> en epitaxie</a:t>
            </a:r>
          </a:p>
        </p:txBody>
      </p:sp>
      <p:sp>
        <p:nvSpPr>
          <p:cNvPr id="3" name="Ondertitel 2"/>
          <p:cNvSpPr>
            <a:spLocks noGrp="1"/>
          </p:cNvSpPr>
          <p:nvPr>
            <p:ph type="subTitle" idx="1"/>
          </p:nvPr>
        </p:nvSpPr>
        <p:spPr/>
        <p:txBody>
          <a:bodyPr/>
          <a:lstStyle/>
          <a:p>
            <a:endParaRPr lang="nl-BE"/>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eigen fotos veldspaat\P9102199.JPG"/>
          <p:cNvPicPr>
            <a:picLocks noChangeAspect="1" noChangeArrowheads="1"/>
          </p:cNvPicPr>
          <p:nvPr/>
        </p:nvPicPr>
        <p:blipFill>
          <a:blip r:embed="rId2" cstate="print"/>
          <a:srcRect/>
          <a:stretch>
            <a:fillRect/>
          </a:stretch>
        </p:blipFill>
        <p:spPr bwMode="auto">
          <a:xfrm>
            <a:off x="3239344" y="620688"/>
            <a:ext cx="5904656" cy="6237312"/>
          </a:xfrm>
          <a:prstGeom prst="rect">
            <a:avLst/>
          </a:prstGeom>
          <a:noFill/>
        </p:spPr>
      </p:pic>
      <p:sp>
        <p:nvSpPr>
          <p:cNvPr id="3" name="Tekstvak 2"/>
          <p:cNvSpPr txBox="1"/>
          <p:nvPr/>
        </p:nvSpPr>
        <p:spPr>
          <a:xfrm>
            <a:off x="395536" y="3933056"/>
            <a:ext cx="2520280" cy="1200329"/>
          </a:xfrm>
          <a:prstGeom prst="rect">
            <a:avLst/>
          </a:prstGeom>
          <a:noFill/>
        </p:spPr>
        <p:txBody>
          <a:bodyPr wrap="square" rtlCol="0">
            <a:spAutoFit/>
          </a:bodyPr>
          <a:lstStyle/>
          <a:p>
            <a:r>
              <a:rPr lang="nl-BE" sz="2400" b="1" dirty="0" err="1"/>
              <a:t>Mineral</a:t>
            </a:r>
            <a:r>
              <a:rPr lang="nl-BE" sz="2400" b="1" dirty="0"/>
              <a:t> </a:t>
            </a:r>
            <a:r>
              <a:rPr lang="nl-BE" sz="2400" b="1" dirty="0" err="1"/>
              <a:t>Mountain</a:t>
            </a:r>
            <a:r>
              <a:rPr lang="nl-BE" sz="2400" b="1" dirty="0"/>
              <a:t>,</a:t>
            </a:r>
          </a:p>
          <a:p>
            <a:r>
              <a:rPr lang="nl-BE" sz="2400" b="1" dirty="0" err="1"/>
              <a:t>Utah</a:t>
            </a:r>
            <a:r>
              <a:rPr lang="nl-BE" sz="2400" b="1" dirty="0"/>
              <a:t>, VSA</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erik\Pictures\Geologie\eigen fotos veldspaat\P9032149.JPG"/>
          <p:cNvPicPr>
            <a:picLocks noChangeAspect="1" noChangeArrowheads="1"/>
          </p:cNvPicPr>
          <p:nvPr/>
        </p:nvPicPr>
        <p:blipFill>
          <a:blip r:embed="rId2" cstate="print"/>
          <a:srcRect/>
          <a:stretch>
            <a:fillRect/>
          </a:stretch>
        </p:blipFill>
        <p:spPr bwMode="auto">
          <a:xfrm>
            <a:off x="0" y="0"/>
            <a:ext cx="4536504" cy="6858000"/>
          </a:xfrm>
          <a:prstGeom prst="rect">
            <a:avLst/>
          </a:prstGeom>
          <a:noFill/>
        </p:spPr>
      </p:pic>
      <p:sp>
        <p:nvSpPr>
          <p:cNvPr id="3" name="Tekstvak 2"/>
          <p:cNvSpPr txBox="1"/>
          <p:nvPr/>
        </p:nvSpPr>
        <p:spPr>
          <a:xfrm>
            <a:off x="4860032" y="2492896"/>
            <a:ext cx="4032448" cy="1200329"/>
          </a:xfrm>
          <a:prstGeom prst="rect">
            <a:avLst/>
          </a:prstGeom>
          <a:noFill/>
        </p:spPr>
        <p:txBody>
          <a:bodyPr wrap="square" rtlCol="0">
            <a:spAutoFit/>
          </a:bodyPr>
          <a:lstStyle/>
          <a:p>
            <a:r>
              <a:rPr lang="nl-BE" sz="2400" b="1" dirty="0" err="1"/>
              <a:t>Organ</a:t>
            </a:r>
            <a:r>
              <a:rPr lang="nl-BE" sz="2400" b="1" dirty="0"/>
              <a:t> Mountains,</a:t>
            </a:r>
          </a:p>
          <a:p>
            <a:r>
              <a:rPr lang="nl-BE" sz="2400" b="1" dirty="0" err="1"/>
              <a:t>Dona</a:t>
            </a:r>
            <a:r>
              <a:rPr lang="nl-BE" sz="2400" b="1" dirty="0"/>
              <a:t> </a:t>
            </a:r>
            <a:r>
              <a:rPr lang="nl-BE" sz="2400" b="1" dirty="0" err="1"/>
              <a:t>Ana</a:t>
            </a:r>
            <a:r>
              <a:rPr lang="nl-BE" sz="2400" b="1" dirty="0"/>
              <a:t> </a:t>
            </a:r>
            <a:r>
              <a:rPr lang="nl-BE" sz="2400" b="1" dirty="0" err="1"/>
              <a:t>County</a:t>
            </a:r>
            <a:r>
              <a:rPr lang="nl-BE" sz="2400" b="1" dirty="0"/>
              <a:t>,</a:t>
            </a:r>
          </a:p>
          <a:p>
            <a:r>
              <a:rPr lang="nl-BE" sz="2400" b="1" dirty="0" err="1"/>
              <a:t>Niew-Mexico</a:t>
            </a:r>
            <a:r>
              <a:rPr lang="nl-BE" sz="2400" b="1" dirty="0"/>
              <a:t>, VSA</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rik\Pictures\Geologie\veldspaat\eigen fotos veldspaat\PA222367.JPG"/>
          <p:cNvPicPr>
            <a:picLocks noChangeAspect="1" noChangeArrowheads="1"/>
          </p:cNvPicPr>
          <p:nvPr/>
        </p:nvPicPr>
        <p:blipFill>
          <a:blip r:embed="rId2" cstate="print"/>
          <a:srcRect/>
          <a:stretch>
            <a:fillRect/>
          </a:stretch>
        </p:blipFill>
        <p:spPr bwMode="auto">
          <a:xfrm>
            <a:off x="611560" y="1412776"/>
            <a:ext cx="7416824" cy="4752528"/>
          </a:xfrm>
          <a:prstGeom prst="rect">
            <a:avLst/>
          </a:prstGeom>
          <a:noFill/>
        </p:spPr>
      </p:pic>
      <p:sp>
        <p:nvSpPr>
          <p:cNvPr id="3" name="Tekstvak 2"/>
          <p:cNvSpPr txBox="1"/>
          <p:nvPr/>
        </p:nvSpPr>
        <p:spPr>
          <a:xfrm>
            <a:off x="4211960" y="476672"/>
            <a:ext cx="3816424" cy="830997"/>
          </a:xfrm>
          <a:prstGeom prst="rect">
            <a:avLst/>
          </a:prstGeom>
          <a:noFill/>
        </p:spPr>
        <p:txBody>
          <a:bodyPr wrap="square" rtlCol="0">
            <a:spAutoFit/>
          </a:bodyPr>
          <a:lstStyle/>
          <a:p>
            <a:r>
              <a:rPr lang="nl-BE" sz="2400" b="1" dirty="0"/>
              <a:t>Albiet op </a:t>
            </a:r>
            <a:r>
              <a:rPr lang="nl-BE" sz="2400" b="1" dirty="0" err="1"/>
              <a:t>orthoklaas</a:t>
            </a:r>
            <a:r>
              <a:rPr lang="nl-BE" sz="2400" b="1" dirty="0"/>
              <a:t>,</a:t>
            </a:r>
          </a:p>
          <a:p>
            <a:pPr algn="r"/>
            <a:r>
              <a:rPr lang="nl-BE" sz="2400" b="1" dirty="0"/>
              <a:t>Malawi</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erik\Pictures\Geologie\eigen fotos veldspaat\P9102145.JPG"/>
          <p:cNvPicPr>
            <a:picLocks noChangeAspect="1" noChangeArrowheads="1"/>
          </p:cNvPicPr>
          <p:nvPr/>
        </p:nvPicPr>
        <p:blipFill>
          <a:blip r:embed="rId2" cstate="print"/>
          <a:srcRect/>
          <a:stretch>
            <a:fillRect/>
          </a:stretch>
        </p:blipFill>
        <p:spPr bwMode="auto">
          <a:xfrm>
            <a:off x="0" y="0"/>
            <a:ext cx="6192688" cy="6858000"/>
          </a:xfrm>
          <a:prstGeom prst="rect">
            <a:avLst/>
          </a:prstGeom>
          <a:noFill/>
        </p:spPr>
      </p:pic>
      <p:sp>
        <p:nvSpPr>
          <p:cNvPr id="4" name="Tekstvak 3"/>
          <p:cNvSpPr txBox="1"/>
          <p:nvPr/>
        </p:nvSpPr>
        <p:spPr>
          <a:xfrm>
            <a:off x="6372200" y="3501008"/>
            <a:ext cx="2771800" cy="830997"/>
          </a:xfrm>
          <a:prstGeom prst="rect">
            <a:avLst/>
          </a:prstGeom>
          <a:noFill/>
        </p:spPr>
        <p:txBody>
          <a:bodyPr wrap="square" rtlCol="0">
            <a:spAutoFit/>
          </a:bodyPr>
          <a:lstStyle/>
          <a:p>
            <a:r>
              <a:rPr lang="nl-BE" sz="2400" b="1" dirty="0" err="1"/>
              <a:t>Canigou</a:t>
            </a:r>
            <a:r>
              <a:rPr lang="nl-BE" sz="2400" b="1" dirty="0"/>
              <a:t>, </a:t>
            </a:r>
            <a:r>
              <a:rPr lang="nl-BE" sz="2400" b="1" dirty="0" err="1"/>
              <a:t>Pyreneën</a:t>
            </a:r>
            <a:r>
              <a:rPr lang="nl-BE" sz="2400" b="1" dirty="0"/>
              <a:t>,</a:t>
            </a:r>
          </a:p>
          <a:p>
            <a:pPr algn="ctr"/>
            <a:r>
              <a:rPr lang="nl-BE" sz="2400" b="1" dirty="0"/>
              <a:t>Frankrijk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Documents\Voordrachten\Veldspaat\Materiaal\P1030026.jpg"/>
          <p:cNvPicPr>
            <a:picLocks noChangeAspect="1" noChangeArrowheads="1"/>
          </p:cNvPicPr>
          <p:nvPr/>
        </p:nvPicPr>
        <p:blipFill>
          <a:blip r:embed="rId2" cstate="print"/>
          <a:srcRect/>
          <a:stretch>
            <a:fillRect/>
          </a:stretch>
        </p:blipFill>
        <p:spPr bwMode="auto">
          <a:xfrm>
            <a:off x="2667000" y="2000250"/>
            <a:ext cx="3810000" cy="2857500"/>
          </a:xfrm>
          <a:prstGeom prst="rect">
            <a:avLst/>
          </a:prstGeom>
          <a:noFill/>
        </p:spPr>
      </p:pic>
      <p:sp>
        <p:nvSpPr>
          <p:cNvPr id="3" name="Tekstvak 2"/>
          <p:cNvSpPr txBox="1"/>
          <p:nvPr/>
        </p:nvSpPr>
        <p:spPr>
          <a:xfrm>
            <a:off x="1403648" y="5733256"/>
            <a:ext cx="6624736" cy="461665"/>
          </a:xfrm>
          <a:prstGeom prst="rect">
            <a:avLst/>
          </a:prstGeom>
          <a:noFill/>
        </p:spPr>
        <p:txBody>
          <a:bodyPr wrap="square" rtlCol="0">
            <a:spAutoFit/>
          </a:bodyPr>
          <a:lstStyle/>
          <a:p>
            <a:pPr algn="ctr"/>
            <a:r>
              <a:rPr lang="nl-BE" sz="2400" b="1" dirty="0"/>
              <a:t>Albiet rond K-veldspaat: “</a:t>
            </a:r>
            <a:r>
              <a:rPr lang="nl-BE" sz="2400" b="1" dirty="0" err="1"/>
              <a:t>rapakivi-struktuur</a:t>
            </a:r>
            <a:r>
              <a:rPr lang="nl-BE" sz="2400" b="1" dirty="0"/>
              <a:t>”</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a:stretch>
            <a:fillRect/>
          </a:stretch>
        </p:blipFill>
        <p:spPr bwMode="auto">
          <a:xfrm>
            <a:off x="899592" y="1700808"/>
            <a:ext cx="2568035" cy="3148191"/>
          </a:xfrm>
          <a:prstGeom prst="rect">
            <a:avLst/>
          </a:prstGeom>
          <a:noFill/>
          <a:ln w="9525">
            <a:noFill/>
            <a:miter lim="800000"/>
            <a:headEnd/>
            <a:tailEnd/>
          </a:ln>
        </p:spPr>
      </p:pic>
      <p:pic>
        <p:nvPicPr>
          <p:cNvPr id="3" name="Afbeelding 2"/>
          <p:cNvPicPr/>
          <p:nvPr/>
        </p:nvPicPr>
        <p:blipFill>
          <a:blip r:embed="rId3" cstate="print"/>
          <a:srcRect/>
          <a:stretch>
            <a:fillRect/>
          </a:stretch>
        </p:blipFill>
        <p:spPr bwMode="auto">
          <a:xfrm>
            <a:off x="4716016" y="1628800"/>
            <a:ext cx="3168352" cy="3341997"/>
          </a:xfrm>
          <a:prstGeom prst="rect">
            <a:avLst/>
          </a:prstGeom>
          <a:noFill/>
          <a:ln w="9525">
            <a:noFill/>
            <a:miter lim="800000"/>
            <a:headEnd/>
            <a:tailEnd/>
          </a:ln>
        </p:spPr>
      </p:pic>
      <p:sp>
        <p:nvSpPr>
          <p:cNvPr id="4" name="Tekstvak 3"/>
          <p:cNvSpPr txBox="1"/>
          <p:nvPr/>
        </p:nvSpPr>
        <p:spPr>
          <a:xfrm>
            <a:off x="827584" y="5589240"/>
            <a:ext cx="7488832" cy="461665"/>
          </a:xfrm>
          <a:prstGeom prst="rect">
            <a:avLst/>
          </a:prstGeom>
          <a:noFill/>
        </p:spPr>
        <p:txBody>
          <a:bodyPr wrap="square" rtlCol="0">
            <a:spAutoFit/>
          </a:bodyPr>
          <a:lstStyle/>
          <a:p>
            <a:pPr algn="ctr"/>
            <a:r>
              <a:rPr lang="nl-BE" sz="2400" b="1" dirty="0"/>
              <a:t>Epitaxie van adulaar op albiet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veldspaat\eigen fotos veldspaat\PA222379.JPG"/>
          <p:cNvPicPr>
            <a:picLocks noChangeAspect="1" noChangeArrowheads="1"/>
          </p:cNvPicPr>
          <p:nvPr/>
        </p:nvPicPr>
        <p:blipFill>
          <a:blip r:embed="rId2" cstate="print"/>
          <a:srcRect/>
          <a:stretch>
            <a:fillRect/>
          </a:stretch>
        </p:blipFill>
        <p:spPr bwMode="auto">
          <a:xfrm>
            <a:off x="0" y="0"/>
            <a:ext cx="6840760" cy="6858000"/>
          </a:xfrm>
          <a:prstGeom prst="rect">
            <a:avLst/>
          </a:prstGeom>
          <a:noFill/>
        </p:spPr>
      </p:pic>
      <p:sp>
        <p:nvSpPr>
          <p:cNvPr id="3" name="Tekstvak 2"/>
          <p:cNvSpPr txBox="1"/>
          <p:nvPr/>
        </p:nvSpPr>
        <p:spPr>
          <a:xfrm>
            <a:off x="6804248" y="476672"/>
            <a:ext cx="2339752" cy="2308324"/>
          </a:xfrm>
          <a:prstGeom prst="rect">
            <a:avLst/>
          </a:prstGeom>
          <a:noFill/>
        </p:spPr>
        <p:txBody>
          <a:bodyPr wrap="square" rtlCol="0">
            <a:spAutoFit/>
          </a:bodyPr>
          <a:lstStyle/>
          <a:p>
            <a:r>
              <a:rPr lang="nl-BE" sz="2400" b="1" dirty="0" err="1"/>
              <a:t>Orthoklaas</a:t>
            </a:r>
            <a:r>
              <a:rPr lang="nl-BE" sz="2400" b="1" dirty="0"/>
              <a:t> op albiet</a:t>
            </a:r>
          </a:p>
          <a:p>
            <a:endParaRPr lang="nl-BE" sz="2400" b="1" dirty="0"/>
          </a:p>
          <a:p>
            <a:r>
              <a:rPr lang="nl-BE" sz="2400" b="1" dirty="0"/>
              <a:t>Acushnet, </a:t>
            </a:r>
          </a:p>
          <a:p>
            <a:r>
              <a:rPr lang="nl-BE" sz="2400" b="1" dirty="0" err="1"/>
              <a:t>Massachusetts</a:t>
            </a:r>
            <a:r>
              <a:rPr lang="nl-BE" sz="2400" b="1" dirty="0"/>
              <a:t>,</a:t>
            </a:r>
          </a:p>
          <a:p>
            <a:r>
              <a:rPr lang="nl-BE" sz="2400" b="1" dirty="0"/>
              <a:t>VSA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http://giantcrystals.strahlen.org/europe/ascensao3.jpg"/>
          <p:cNvPicPr/>
          <p:nvPr/>
        </p:nvPicPr>
        <p:blipFill>
          <a:blip r:embed="rId2" cstate="print"/>
          <a:srcRect/>
          <a:stretch>
            <a:fillRect/>
          </a:stretch>
        </p:blipFill>
        <p:spPr bwMode="auto">
          <a:xfrm>
            <a:off x="899592" y="764704"/>
            <a:ext cx="7560840" cy="4464496"/>
          </a:xfrm>
          <a:prstGeom prst="rect">
            <a:avLst/>
          </a:prstGeom>
          <a:noFill/>
          <a:ln w="9525">
            <a:noFill/>
            <a:miter lim="800000"/>
            <a:headEnd/>
            <a:tailEnd/>
          </a:ln>
        </p:spPr>
      </p:pic>
      <p:sp>
        <p:nvSpPr>
          <p:cNvPr id="3" name="Tekstvak 2"/>
          <p:cNvSpPr txBox="1"/>
          <p:nvPr/>
        </p:nvSpPr>
        <p:spPr>
          <a:xfrm>
            <a:off x="1259632" y="5301208"/>
            <a:ext cx="6552728" cy="1200329"/>
          </a:xfrm>
          <a:prstGeom prst="rect">
            <a:avLst/>
          </a:prstGeom>
          <a:noFill/>
        </p:spPr>
        <p:txBody>
          <a:bodyPr wrap="square" rtlCol="0">
            <a:spAutoFit/>
          </a:bodyPr>
          <a:lstStyle/>
          <a:p>
            <a:r>
              <a:rPr lang="nl-BE" sz="2400" b="1" dirty="0"/>
              <a:t>Wereldproductie veldspaat 2009: 18.900.000 ton voor vervaardiging van glas en keramiek</a:t>
            </a:r>
          </a:p>
          <a:p>
            <a:r>
              <a:rPr lang="nl-BE" sz="2400" b="1" dirty="0"/>
              <a:t>Daarnaast gebruik als/in natuursteen</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rik\Pictures\Geologie\eigen fotos veldspaat\P9032124.JPG"/>
          <p:cNvPicPr>
            <a:picLocks noChangeAspect="1" noChangeArrowheads="1"/>
          </p:cNvPicPr>
          <p:nvPr/>
        </p:nvPicPr>
        <p:blipFill>
          <a:blip r:embed="rId2" cstate="print"/>
          <a:srcRect/>
          <a:stretch>
            <a:fillRect/>
          </a:stretch>
        </p:blipFill>
        <p:spPr bwMode="auto">
          <a:xfrm>
            <a:off x="755576" y="332656"/>
            <a:ext cx="5976664" cy="6525344"/>
          </a:xfrm>
          <a:prstGeom prst="rect">
            <a:avLst/>
          </a:prstGeom>
          <a:noFill/>
        </p:spPr>
      </p:pic>
      <p:sp>
        <p:nvSpPr>
          <p:cNvPr id="3" name="Tekstvak 2"/>
          <p:cNvSpPr txBox="1"/>
          <p:nvPr/>
        </p:nvSpPr>
        <p:spPr>
          <a:xfrm>
            <a:off x="6732240" y="4581128"/>
            <a:ext cx="2160240" cy="1569660"/>
          </a:xfrm>
          <a:prstGeom prst="rect">
            <a:avLst/>
          </a:prstGeom>
          <a:noFill/>
        </p:spPr>
        <p:txBody>
          <a:bodyPr wrap="square" rtlCol="0">
            <a:spAutoFit/>
          </a:bodyPr>
          <a:lstStyle/>
          <a:p>
            <a:r>
              <a:rPr lang="nl-BE" sz="2400" b="1" dirty="0"/>
              <a:t>Schriftgraniet: zwerfsteen uit </a:t>
            </a:r>
            <a:r>
              <a:rPr lang="nl-BE" sz="2400" b="1" dirty="0" err="1"/>
              <a:t>Stoneham</a:t>
            </a:r>
            <a:r>
              <a:rPr lang="nl-BE" sz="2400" b="1" dirty="0"/>
              <a:t>, </a:t>
            </a:r>
            <a:r>
              <a:rPr lang="nl-BE" sz="2400" b="1" dirty="0" err="1"/>
              <a:t>Colorado</a:t>
            </a:r>
            <a:r>
              <a:rPr lang="nl-BE" sz="2400" b="1" dirty="0"/>
              <a:t>, VSA</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veldspaat\fotos VanGoethem\EVE Or_mik Pikes Peak CO US2.jp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
        <p:nvSpPr>
          <p:cNvPr id="4" name="Tekstvak 3"/>
          <p:cNvSpPr txBox="1"/>
          <p:nvPr/>
        </p:nvSpPr>
        <p:spPr>
          <a:xfrm>
            <a:off x="7020272" y="260648"/>
            <a:ext cx="1944216" cy="830997"/>
          </a:xfrm>
          <a:prstGeom prst="rect">
            <a:avLst/>
          </a:prstGeom>
          <a:solidFill>
            <a:schemeClr val="bg1"/>
          </a:solidFill>
        </p:spPr>
        <p:txBody>
          <a:bodyPr wrap="square" rtlCol="0">
            <a:spAutoFit/>
          </a:bodyPr>
          <a:lstStyle/>
          <a:p>
            <a:r>
              <a:rPr lang="nl-BE" sz="2400" b="1" dirty="0"/>
              <a:t>Schriftgraniet</a:t>
            </a:r>
          </a:p>
          <a:p>
            <a:r>
              <a:rPr lang="nl-BE" sz="2400" b="1" dirty="0" err="1"/>
              <a:t>Pikes</a:t>
            </a:r>
            <a:r>
              <a:rPr lang="nl-BE" sz="2400" b="1" dirty="0"/>
              <a:t> </a:t>
            </a:r>
            <a:r>
              <a:rPr lang="nl-BE" sz="2400" b="1" dirty="0" err="1"/>
              <a:t>Peak</a:t>
            </a:r>
            <a:endParaRPr lang="nl-BE" sz="2400" b="1"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erik\Pictures\Geologie\eigen fotos veldspaat\P9032141.JPG"/>
          <p:cNvPicPr>
            <a:picLocks noChangeAspect="1" noChangeArrowheads="1"/>
          </p:cNvPicPr>
          <p:nvPr/>
        </p:nvPicPr>
        <p:blipFill>
          <a:blip r:embed="rId2" cstate="print"/>
          <a:srcRect/>
          <a:stretch>
            <a:fillRect/>
          </a:stretch>
        </p:blipFill>
        <p:spPr bwMode="auto">
          <a:xfrm>
            <a:off x="467544" y="1556792"/>
            <a:ext cx="8676456" cy="4320480"/>
          </a:xfrm>
          <a:prstGeom prst="rect">
            <a:avLst/>
          </a:prstGeom>
          <a:noFill/>
        </p:spPr>
      </p:pic>
      <p:sp>
        <p:nvSpPr>
          <p:cNvPr id="3" name="Tekstvak 2"/>
          <p:cNvSpPr txBox="1"/>
          <p:nvPr/>
        </p:nvSpPr>
        <p:spPr>
          <a:xfrm>
            <a:off x="539552" y="404664"/>
            <a:ext cx="8352928" cy="830997"/>
          </a:xfrm>
          <a:prstGeom prst="rect">
            <a:avLst/>
          </a:prstGeom>
          <a:noFill/>
        </p:spPr>
        <p:txBody>
          <a:bodyPr wrap="square" rtlCol="0">
            <a:spAutoFit/>
          </a:bodyPr>
          <a:lstStyle/>
          <a:p>
            <a:r>
              <a:rPr lang="nl-BE" sz="2400" b="1" dirty="0"/>
              <a:t>Schriftgraniet </a:t>
            </a:r>
            <a:r>
              <a:rPr lang="nl-BE" sz="2400" b="1" dirty="0" err="1"/>
              <a:t>Pikes</a:t>
            </a:r>
            <a:r>
              <a:rPr lang="nl-BE" sz="2400" b="1" dirty="0"/>
              <a:t> </a:t>
            </a:r>
            <a:r>
              <a:rPr lang="nl-BE" sz="2400" b="1" dirty="0" err="1"/>
              <a:t>Peak</a:t>
            </a:r>
            <a:r>
              <a:rPr lang="nl-BE" sz="2400" b="1" dirty="0"/>
              <a:t>: </a:t>
            </a:r>
          </a:p>
          <a:p>
            <a:r>
              <a:rPr lang="nl-BE" sz="2400" b="1" dirty="0"/>
              <a:t>mikroklien met kwarts, amazoniet, rookkwarts</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erik\Pictures\Geologie\eigen fotos veldspaat\P9032042.JPG"/>
          <p:cNvPicPr>
            <a:picLocks noChangeAspect="1" noChangeArrowheads="1"/>
          </p:cNvPicPr>
          <p:nvPr/>
        </p:nvPicPr>
        <p:blipFill>
          <a:blip r:embed="rId2" cstate="print"/>
          <a:srcRect/>
          <a:stretch>
            <a:fillRect/>
          </a:stretch>
        </p:blipFill>
        <p:spPr bwMode="auto">
          <a:xfrm>
            <a:off x="1907704" y="1412776"/>
            <a:ext cx="5112568" cy="4824536"/>
          </a:xfrm>
          <a:prstGeom prst="rect">
            <a:avLst/>
          </a:prstGeom>
          <a:noFill/>
        </p:spPr>
      </p:pic>
      <p:sp>
        <p:nvSpPr>
          <p:cNvPr id="3" name="Tekstvak 2"/>
          <p:cNvSpPr txBox="1"/>
          <p:nvPr/>
        </p:nvSpPr>
        <p:spPr>
          <a:xfrm>
            <a:off x="1907704" y="404664"/>
            <a:ext cx="5112568" cy="830997"/>
          </a:xfrm>
          <a:prstGeom prst="rect">
            <a:avLst/>
          </a:prstGeom>
          <a:noFill/>
        </p:spPr>
        <p:txBody>
          <a:bodyPr wrap="square" rtlCol="0">
            <a:spAutoFit/>
          </a:bodyPr>
          <a:lstStyle/>
          <a:p>
            <a:r>
              <a:rPr lang="nl-BE" sz="2400" b="1" dirty="0"/>
              <a:t>Mikroklien met rookkwarts</a:t>
            </a:r>
          </a:p>
          <a:p>
            <a:pPr algn="r"/>
            <a:r>
              <a:rPr lang="nl-BE" sz="2400" b="1" dirty="0" err="1"/>
              <a:t>Papachacra</a:t>
            </a:r>
            <a:r>
              <a:rPr lang="nl-BE" sz="2400" b="1" dirty="0"/>
              <a:t>, Argentinië</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veldspaat\fotos VanGoethem\EVE Or_mik top toerm Zafr.jpg"/>
          <p:cNvPicPr>
            <a:picLocks noChangeAspect="1" noChangeArrowheads="1"/>
          </p:cNvPicPr>
          <p:nvPr/>
        </p:nvPicPr>
        <p:blipFill>
          <a:blip r:embed="rId2" cstate="print"/>
          <a:srcRect/>
          <a:stretch>
            <a:fillRect/>
          </a:stretch>
        </p:blipFill>
        <p:spPr bwMode="auto">
          <a:xfrm>
            <a:off x="683568" y="1340768"/>
            <a:ext cx="7704856" cy="5517232"/>
          </a:xfrm>
          <a:prstGeom prst="rect">
            <a:avLst/>
          </a:prstGeom>
          <a:noFill/>
        </p:spPr>
      </p:pic>
      <p:sp>
        <p:nvSpPr>
          <p:cNvPr id="3" name="Tekstvak 2"/>
          <p:cNvSpPr txBox="1"/>
          <p:nvPr/>
        </p:nvSpPr>
        <p:spPr>
          <a:xfrm>
            <a:off x="0" y="692696"/>
            <a:ext cx="9144000" cy="461665"/>
          </a:xfrm>
          <a:prstGeom prst="rect">
            <a:avLst/>
          </a:prstGeom>
          <a:noFill/>
        </p:spPr>
        <p:txBody>
          <a:bodyPr wrap="square" rtlCol="0">
            <a:spAutoFit/>
          </a:bodyPr>
          <a:lstStyle/>
          <a:p>
            <a:pPr algn="ctr"/>
            <a:r>
              <a:rPr lang="nl-BE" sz="2400" b="1" dirty="0" err="1"/>
              <a:t>Aangeëtste</a:t>
            </a:r>
            <a:r>
              <a:rPr lang="nl-BE" sz="2400" b="1" dirty="0"/>
              <a:t> </a:t>
            </a:r>
            <a:r>
              <a:rPr lang="nl-BE" sz="2400" b="1" dirty="0" err="1"/>
              <a:t>baveno-tweeling</a:t>
            </a:r>
            <a:r>
              <a:rPr lang="nl-BE" sz="2400" b="1" dirty="0"/>
              <a:t>, met topaas en </a:t>
            </a:r>
            <a:r>
              <a:rPr lang="nl-BE" sz="2400" b="1" dirty="0" err="1"/>
              <a:t>schörl</a:t>
            </a:r>
            <a:r>
              <a:rPr lang="nl-BE" sz="2400" b="1" dirty="0"/>
              <a:t>: Namibië?</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erik\Pictures\Geologie\eigen fotos veldspaat\P9032094.JPG"/>
          <p:cNvPicPr>
            <a:picLocks noChangeAspect="1" noChangeArrowheads="1"/>
          </p:cNvPicPr>
          <p:nvPr/>
        </p:nvPicPr>
        <p:blipFill>
          <a:blip r:embed="rId2" cstate="print"/>
          <a:srcRect/>
          <a:stretch>
            <a:fillRect/>
          </a:stretch>
        </p:blipFill>
        <p:spPr bwMode="auto">
          <a:xfrm>
            <a:off x="1475656" y="1556792"/>
            <a:ext cx="6336704" cy="4104456"/>
          </a:xfrm>
          <a:prstGeom prst="rect">
            <a:avLst/>
          </a:prstGeom>
          <a:noFill/>
        </p:spPr>
      </p:pic>
      <p:sp>
        <p:nvSpPr>
          <p:cNvPr id="5" name="Tekstvak 4"/>
          <p:cNvSpPr txBox="1"/>
          <p:nvPr/>
        </p:nvSpPr>
        <p:spPr>
          <a:xfrm>
            <a:off x="683568" y="5805264"/>
            <a:ext cx="7920880" cy="830997"/>
          </a:xfrm>
          <a:prstGeom prst="rect">
            <a:avLst/>
          </a:prstGeom>
          <a:noFill/>
        </p:spPr>
        <p:txBody>
          <a:bodyPr wrap="square" rtlCol="0">
            <a:spAutoFit/>
          </a:bodyPr>
          <a:lstStyle/>
          <a:p>
            <a:r>
              <a:rPr lang="nl-BE" sz="2400" b="1" dirty="0"/>
              <a:t>Kassiteriet vervangt </a:t>
            </a:r>
            <a:r>
              <a:rPr lang="nl-BE" sz="2400" b="1" dirty="0" err="1"/>
              <a:t>orthoklaas</a:t>
            </a:r>
            <a:endParaRPr lang="nl-BE" sz="2400" b="1" dirty="0"/>
          </a:p>
          <a:p>
            <a:pPr algn="r"/>
            <a:r>
              <a:rPr lang="nl-BE" sz="2400" b="1" dirty="0" err="1"/>
              <a:t>Huel</a:t>
            </a:r>
            <a:r>
              <a:rPr lang="nl-BE" sz="2400" b="1" dirty="0"/>
              <a:t> </a:t>
            </a:r>
            <a:r>
              <a:rPr lang="nl-BE" sz="2400" b="1" dirty="0" err="1"/>
              <a:t>Coates</a:t>
            </a:r>
            <a:r>
              <a:rPr lang="nl-BE" sz="2400" b="1" dirty="0"/>
              <a:t> bij </a:t>
            </a:r>
            <a:r>
              <a:rPr lang="nl-BE" sz="2400" b="1" dirty="0" err="1"/>
              <a:t>St</a:t>
            </a:r>
            <a:r>
              <a:rPr lang="nl-BE" sz="2400" b="1" dirty="0"/>
              <a:t> Agnes (waarschijnlijk), Cornwall</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erik\Pictures\Geologie\eigen fotos veldspaat\P9032109.JPG"/>
          <p:cNvPicPr>
            <a:picLocks noChangeAspect="1" noChangeArrowheads="1"/>
          </p:cNvPicPr>
          <p:nvPr/>
        </p:nvPicPr>
        <p:blipFill>
          <a:blip r:embed="rId2" cstate="print"/>
          <a:srcRect/>
          <a:stretch>
            <a:fillRect/>
          </a:stretch>
        </p:blipFill>
        <p:spPr bwMode="auto">
          <a:xfrm>
            <a:off x="1259632" y="1340768"/>
            <a:ext cx="6480720" cy="5229200"/>
          </a:xfrm>
          <a:prstGeom prst="rect">
            <a:avLst/>
          </a:prstGeom>
          <a:noFill/>
        </p:spPr>
      </p:pic>
      <p:sp>
        <p:nvSpPr>
          <p:cNvPr id="3" name="Tekstvak 2"/>
          <p:cNvSpPr txBox="1"/>
          <p:nvPr/>
        </p:nvSpPr>
        <p:spPr>
          <a:xfrm>
            <a:off x="0" y="188641"/>
            <a:ext cx="9144000" cy="830997"/>
          </a:xfrm>
          <a:prstGeom prst="rect">
            <a:avLst/>
          </a:prstGeom>
          <a:noFill/>
        </p:spPr>
        <p:txBody>
          <a:bodyPr wrap="square" rtlCol="0">
            <a:spAutoFit/>
          </a:bodyPr>
          <a:lstStyle/>
          <a:p>
            <a:r>
              <a:rPr lang="nl-BE" sz="2400" b="1" dirty="0"/>
              <a:t>‘</a:t>
            </a:r>
            <a:r>
              <a:rPr lang="nl-BE" sz="2400" b="1" dirty="0" err="1"/>
              <a:t>Topaaspseudomorfose</a:t>
            </a:r>
            <a:r>
              <a:rPr lang="nl-BE" sz="2400" b="1" dirty="0"/>
              <a:t>’ naar </a:t>
            </a:r>
            <a:r>
              <a:rPr lang="nl-BE" sz="2400" b="1" dirty="0" err="1"/>
              <a:t>orthoklaas</a:t>
            </a:r>
            <a:endParaRPr lang="nl-BE" sz="2400" b="1" dirty="0"/>
          </a:p>
          <a:p>
            <a:pPr algn="r"/>
            <a:r>
              <a:rPr lang="nl-BE" sz="2400" b="1" dirty="0" err="1"/>
              <a:t>Schneckenstein</a:t>
            </a:r>
            <a:r>
              <a:rPr lang="nl-BE" sz="2400" b="1" dirty="0"/>
              <a:t>, Saksen, Duitsland</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erik\Pictures\Geologie\eigen fotos veldspaat\P9032058.JPG"/>
          <p:cNvPicPr>
            <a:picLocks noChangeAspect="1" noChangeArrowheads="1"/>
          </p:cNvPicPr>
          <p:nvPr/>
        </p:nvPicPr>
        <p:blipFill>
          <a:blip r:embed="rId2" cstate="print"/>
          <a:srcRect/>
          <a:stretch>
            <a:fillRect/>
          </a:stretch>
        </p:blipFill>
        <p:spPr bwMode="auto">
          <a:xfrm>
            <a:off x="1835696" y="2276872"/>
            <a:ext cx="5544616" cy="4149080"/>
          </a:xfrm>
          <a:prstGeom prst="rect">
            <a:avLst/>
          </a:prstGeom>
          <a:noFill/>
        </p:spPr>
      </p:pic>
      <p:sp>
        <p:nvSpPr>
          <p:cNvPr id="3" name="Tekstvak 2"/>
          <p:cNvSpPr txBox="1"/>
          <p:nvPr/>
        </p:nvSpPr>
        <p:spPr>
          <a:xfrm>
            <a:off x="755576" y="908720"/>
            <a:ext cx="7992888" cy="830997"/>
          </a:xfrm>
          <a:prstGeom prst="rect">
            <a:avLst/>
          </a:prstGeom>
          <a:noFill/>
        </p:spPr>
        <p:txBody>
          <a:bodyPr wrap="square" rtlCol="0">
            <a:spAutoFit/>
          </a:bodyPr>
          <a:lstStyle/>
          <a:p>
            <a:r>
              <a:rPr lang="nl-BE" sz="2400" b="1" dirty="0" err="1"/>
              <a:t>Manebach-tweeling</a:t>
            </a:r>
            <a:r>
              <a:rPr lang="nl-BE" sz="2400" b="1" dirty="0"/>
              <a:t>, omgezet in kaolien</a:t>
            </a:r>
          </a:p>
          <a:p>
            <a:pPr algn="r"/>
            <a:r>
              <a:rPr lang="nl-BE" sz="2400" b="1" dirty="0" err="1"/>
              <a:t>Goodsprings</a:t>
            </a:r>
            <a:r>
              <a:rPr lang="nl-BE" sz="2400" b="1" dirty="0"/>
              <a:t>, </a:t>
            </a:r>
            <a:r>
              <a:rPr lang="nl-BE" sz="2400" b="1" dirty="0" err="1"/>
              <a:t>Nevada</a:t>
            </a:r>
            <a:r>
              <a:rPr lang="nl-BE" sz="2400" b="1" dirty="0"/>
              <a:t>, VSA</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veldspaat\eigen fotos veldspaat\PA232423.JPG"/>
          <p:cNvPicPr>
            <a:picLocks noChangeAspect="1" noChangeArrowheads="1"/>
          </p:cNvPicPr>
          <p:nvPr/>
        </p:nvPicPr>
        <p:blipFill>
          <a:blip r:embed="rId2" cstate="print"/>
          <a:srcRect/>
          <a:stretch>
            <a:fillRect/>
          </a:stretch>
        </p:blipFill>
        <p:spPr bwMode="auto">
          <a:xfrm>
            <a:off x="1259632" y="404664"/>
            <a:ext cx="6336704" cy="4752528"/>
          </a:xfrm>
          <a:prstGeom prst="rect">
            <a:avLst/>
          </a:prstGeom>
          <a:noFill/>
        </p:spPr>
      </p:pic>
      <p:sp>
        <p:nvSpPr>
          <p:cNvPr id="3" name="Tekstvak 2"/>
          <p:cNvSpPr txBox="1"/>
          <p:nvPr/>
        </p:nvSpPr>
        <p:spPr>
          <a:xfrm>
            <a:off x="1187624" y="5805264"/>
            <a:ext cx="6408712" cy="830997"/>
          </a:xfrm>
          <a:prstGeom prst="rect">
            <a:avLst/>
          </a:prstGeom>
          <a:noFill/>
        </p:spPr>
        <p:txBody>
          <a:bodyPr wrap="square" rtlCol="0">
            <a:spAutoFit/>
          </a:bodyPr>
          <a:lstStyle/>
          <a:p>
            <a:r>
              <a:rPr lang="nl-BE" sz="2400" b="1" dirty="0" err="1"/>
              <a:t>Orthoklaas</a:t>
            </a:r>
            <a:r>
              <a:rPr lang="nl-BE" sz="2400" b="1" dirty="0"/>
              <a:t> vervangt leukiet</a:t>
            </a:r>
          </a:p>
          <a:p>
            <a:pPr algn="r"/>
            <a:r>
              <a:rPr lang="nl-BE" sz="2400" b="1" dirty="0"/>
              <a:t>Turkije</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rik\Pictures\Geologie\veldspaat\eigen fotos veldspaat\PA222369.JPG"/>
          <p:cNvPicPr>
            <a:picLocks noChangeAspect="1" noChangeArrowheads="1"/>
          </p:cNvPicPr>
          <p:nvPr/>
        </p:nvPicPr>
        <p:blipFill>
          <a:blip r:embed="rId2" cstate="print"/>
          <a:srcRect/>
          <a:stretch>
            <a:fillRect/>
          </a:stretch>
        </p:blipFill>
        <p:spPr bwMode="auto">
          <a:xfrm>
            <a:off x="1259632" y="1484784"/>
            <a:ext cx="6336704" cy="5373216"/>
          </a:xfrm>
          <a:prstGeom prst="rect">
            <a:avLst/>
          </a:prstGeom>
          <a:noFill/>
        </p:spPr>
      </p:pic>
      <p:sp>
        <p:nvSpPr>
          <p:cNvPr id="3" name="Tekstvak 2"/>
          <p:cNvSpPr txBox="1"/>
          <p:nvPr/>
        </p:nvSpPr>
        <p:spPr>
          <a:xfrm>
            <a:off x="2123728" y="476672"/>
            <a:ext cx="6696744" cy="830997"/>
          </a:xfrm>
          <a:prstGeom prst="rect">
            <a:avLst/>
          </a:prstGeom>
          <a:noFill/>
        </p:spPr>
        <p:txBody>
          <a:bodyPr wrap="square" rtlCol="0">
            <a:spAutoFit/>
          </a:bodyPr>
          <a:lstStyle/>
          <a:p>
            <a:r>
              <a:rPr lang="nl-BE" sz="2400" b="1" dirty="0"/>
              <a:t>Veldspaat vervangt skapoliet</a:t>
            </a:r>
          </a:p>
          <a:p>
            <a:pPr algn="r"/>
            <a:r>
              <a:rPr lang="nl-BE" sz="2400" b="1" dirty="0" err="1"/>
              <a:t>Dacre</a:t>
            </a:r>
            <a:r>
              <a:rPr lang="nl-BE" sz="2400" b="1" dirty="0"/>
              <a:t>, </a:t>
            </a:r>
            <a:r>
              <a:rPr lang="nl-BE" sz="2400" b="1" dirty="0" err="1"/>
              <a:t>Ontario</a:t>
            </a:r>
            <a:r>
              <a:rPr lang="nl-BE" sz="2400" b="1" dirty="0"/>
              <a:t>, Canada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erik\Documents\Voordrachten\Veldspaat\Materiaal\FeldsparCleavagesSml.jpg"/>
          <p:cNvPicPr>
            <a:picLocks noChangeAspect="1" noChangeArrowheads="1"/>
          </p:cNvPicPr>
          <p:nvPr/>
        </p:nvPicPr>
        <p:blipFill>
          <a:blip r:embed="rId2" cstate="print"/>
          <a:srcRect/>
          <a:stretch>
            <a:fillRect/>
          </a:stretch>
        </p:blipFill>
        <p:spPr bwMode="auto">
          <a:xfrm>
            <a:off x="683567" y="116632"/>
            <a:ext cx="7774423" cy="5242182"/>
          </a:xfrm>
          <a:prstGeom prst="rect">
            <a:avLst/>
          </a:prstGeom>
          <a:noFill/>
        </p:spPr>
      </p:pic>
      <p:sp>
        <p:nvSpPr>
          <p:cNvPr id="3" name="Tekstvak 2"/>
          <p:cNvSpPr txBox="1"/>
          <p:nvPr/>
        </p:nvSpPr>
        <p:spPr>
          <a:xfrm>
            <a:off x="683331" y="5358814"/>
            <a:ext cx="8460669" cy="1138773"/>
          </a:xfrm>
          <a:prstGeom prst="rect">
            <a:avLst/>
          </a:prstGeom>
          <a:noFill/>
        </p:spPr>
        <p:txBody>
          <a:bodyPr wrap="square" rtlCol="0">
            <a:spAutoFit/>
          </a:bodyPr>
          <a:lstStyle/>
          <a:p>
            <a:r>
              <a:rPr lang="nl-BE" sz="4400" b="1" dirty="0">
                <a:solidFill>
                  <a:srgbClr val="002060"/>
                </a:solidFill>
              </a:rPr>
              <a:t>VELD</a:t>
            </a:r>
            <a:r>
              <a:rPr lang="nl-BE" sz="4400" b="1" dirty="0">
                <a:solidFill>
                  <a:schemeClr val="accent2"/>
                </a:solidFill>
              </a:rPr>
              <a:t>SPAAT: </a:t>
            </a:r>
          </a:p>
          <a:p>
            <a:r>
              <a:rPr lang="nl-BE" sz="2400" b="1" dirty="0">
                <a:solidFill>
                  <a:srgbClr val="002060"/>
                </a:solidFill>
              </a:rPr>
              <a:t>Goede splijting in 2 richtingen (ongeveer) loodrecht op elkaar</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b="1" dirty="0"/>
              <a:t>Wetenswaardigheden</a:t>
            </a:r>
          </a:p>
        </p:txBody>
      </p:sp>
      <p:sp>
        <p:nvSpPr>
          <p:cNvPr id="3" name="Ondertitel 2"/>
          <p:cNvSpPr>
            <a:spLocks noGrp="1"/>
          </p:cNvSpPr>
          <p:nvPr>
            <p:ph type="subTitle" idx="1"/>
          </p:nvPr>
        </p:nvSpPr>
        <p:spPr/>
        <p:txBody>
          <a:bodyPr/>
          <a:lstStyle/>
          <a:p>
            <a:endParaRPr lang="nl-BE"/>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611560" y="980728"/>
            <a:ext cx="8208912" cy="5693866"/>
          </a:xfrm>
          <a:prstGeom prst="rect">
            <a:avLst/>
          </a:prstGeom>
          <a:noFill/>
        </p:spPr>
        <p:txBody>
          <a:bodyPr wrap="square" rtlCol="0">
            <a:spAutoFit/>
          </a:bodyPr>
          <a:lstStyle/>
          <a:p>
            <a:r>
              <a:rPr lang="nl-BE" sz="3200" b="1" u="sng" dirty="0"/>
              <a:t>In de Allende-meteoriet is veldspaat gevonden met </a:t>
            </a:r>
            <a:r>
              <a:rPr lang="nl-BE" sz="3200" b="1" u="sng" dirty="0">
                <a:solidFill>
                  <a:srgbClr val="FF0000"/>
                </a:solidFill>
              </a:rPr>
              <a:t>magnesium</a:t>
            </a:r>
            <a:r>
              <a:rPr lang="nl-BE" sz="3200" b="1" u="sng" dirty="0"/>
              <a:t>:</a:t>
            </a:r>
          </a:p>
          <a:p>
            <a:pPr algn="ctr"/>
            <a:r>
              <a:rPr lang="nl-BE" sz="2800" b="1" dirty="0"/>
              <a:t>                        (Na,Ca)[</a:t>
            </a:r>
            <a:r>
              <a:rPr lang="nl-BE" sz="2800" b="1" dirty="0">
                <a:solidFill>
                  <a:srgbClr val="FF0000"/>
                </a:solidFill>
              </a:rPr>
              <a:t>Mg</a:t>
            </a:r>
            <a:r>
              <a:rPr lang="nl-BE" sz="2800" b="1" baseline="-25000" dirty="0"/>
              <a:t>1-2</a:t>
            </a:r>
            <a:r>
              <a:rPr lang="nl-BE" sz="2800" b="1" dirty="0"/>
              <a:t>Si</a:t>
            </a:r>
            <a:r>
              <a:rPr lang="nl-BE" sz="2800" b="1" baseline="-25000" dirty="0"/>
              <a:t>3-2</a:t>
            </a:r>
            <a:r>
              <a:rPr lang="nl-BE" sz="2800" b="1" dirty="0"/>
              <a:t>O</a:t>
            </a:r>
            <a:r>
              <a:rPr lang="nl-BE" sz="2800" b="1" baseline="-25000" dirty="0"/>
              <a:t>8</a:t>
            </a:r>
            <a:r>
              <a:rPr lang="nl-BE" sz="2800" b="1" dirty="0"/>
              <a:t>]   </a:t>
            </a:r>
          </a:p>
          <a:p>
            <a:endParaRPr lang="nl-BE" sz="2800" b="1" dirty="0"/>
          </a:p>
          <a:p>
            <a:r>
              <a:rPr lang="nl-BE" sz="2800" b="1" dirty="0"/>
              <a:t>Verklaring: het is de (ongewone) isotoop </a:t>
            </a:r>
            <a:r>
              <a:rPr lang="nl-BE" sz="2800" b="1" baseline="-25000" dirty="0"/>
              <a:t>26</a:t>
            </a:r>
            <a:r>
              <a:rPr lang="nl-BE" sz="2800" b="1" dirty="0"/>
              <a:t>Mg, ontstaan door verval van radioactief </a:t>
            </a:r>
            <a:r>
              <a:rPr lang="nl-BE" sz="2800" b="1" baseline="-25000" dirty="0"/>
              <a:t>26</a:t>
            </a:r>
            <a:r>
              <a:rPr lang="nl-BE" sz="2800" b="1" dirty="0"/>
              <a:t>Al, wat belangrijke informatie geeft over de vorming van ons Zonnestelsel: de halveringstijd van </a:t>
            </a:r>
            <a:r>
              <a:rPr lang="nl-BE" sz="2800" b="1" baseline="-25000" dirty="0"/>
              <a:t>26</a:t>
            </a:r>
            <a:r>
              <a:rPr lang="nl-BE" sz="2800" b="1" dirty="0"/>
              <a:t>Al is kort, dus deze veldspaat is snel gevormd na de supernova die ons zonnestelsel deed ontstaan</a:t>
            </a:r>
          </a:p>
          <a:p>
            <a:endParaRPr lang="nl-BE" sz="2800" b="1" dirty="0"/>
          </a:p>
          <a:p>
            <a:endParaRPr lang="nl-BE" sz="2400" b="1" dirty="0"/>
          </a:p>
          <a:p>
            <a:endParaRPr lang="nl-BE" sz="2400" b="1"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veldspaat\fotos VanGoethem\EVE Or_san Metrosa madag.jpg"/>
          <p:cNvPicPr>
            <a:picLocks noChangeAspect="1" noChangeArrowheads="1"/>
          </p:cNvPicPr>
          <p:nvPr/>
        </p:nvPicPr>
        <p:blipFill>
          <a:blip r:embed="rId2" cstate="print"/>
          <a:srcRect/>
          <a:stretch>
            <a:fillRect/>
          </a:stretch>
        </p:blipFill>
        <p:spPr bwMode="auto">
          <a:xfrm>
            <a:off x="1547664" y="1700808"/>
            <a:ext cx="6048672" cy="4896544"/>
          </a:xfrm>
          <a:prstGeom prst="rect">
            <a:avLst/>
          </a:prstGeom>
          <a:noFill/>
        </p:spPr>
      </p:pic>
      <p:sp>
        <p:nvSpPr>
          <p:cNvPr id="3" name="Tekstvak 2"/>
          <p:cNvSpPr txBox="1"/>
          <p:nvPr/>
        </p:nvSpPr>
        <p:spPr>
          <a:xfrm>
            <a:off x="827584" y="692696"/>
            <a:ext cx="7560840" cy="830997"/>
          </a:xfrm>
          <a:prstGeom prst="rect">
            <a:avLst/>
          </a:prstGeom>
          <a:noFill/>
        </p:spPr>
        <p:txBody>
          <a:bodyPr wrap="square" rtlCol="0">
            <a:spAutoFit/>
          </a:bodyPr>
          <a:lstStyle/>
          <a:p>
            <a:r>
              <a:rPr lang="nl-BE" sz="2400" b="1" dirty="0"/>
              <a:t>Gele </a:t>
            </a:r>
            <a:r>
              <a:rPr lang="nl-BE" sz="2400" b="1" dirty="0" err="1"/>
              <a:t>K-veldspaat</a:t>
            </a:r>
            <a:r>
              <a:rPr lang="nl-BE" sz="2400" b="1" dirty="0"/>
              <a:t> uit Madagaskar:</a:t>
            </a:r>
          </a:p>
          <a:p>
            <a:pPr algn="r"/>
            <a:r>
              <a:rPr lang="nl-BE" sz="2400" b="1" dirty="0"/>
              <a:t>geen </a:t>
            </a:r>
            <a:r>
              <a:rPr lang="nl-BE" sz="2400" b="1" dirty="0" err="1"/>
              <a:t>orthoklaas</a:t>
            </a:r>
            <a:r>
              <a:rPr lang="nl-BE" sz="2400" b="1" dirty="0"/>
              <a:t> maar sanidien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rik\Pictures\Geologie\veldspaat\eigen fotos veldspaat\P9032035.JPG"/>
          <p:cNvPicPr>
            <a:picLocks noChangeAspect="1" noChangeArrowheads="1"/>
          </p:cNvPicPr>
          <p:nvPr/>
        </p:nvPicPr>
        <p:blipFill>
          <a:blip r:embed="rId2" cstate="print"/>
          <a:srcRect/>
          <a:stretch>
            <a:fillRect/>
          </a:stretch>
        </p:blipFill>
        <p:spPr bwMode="auto">
          <a:xfrm>
            <a:off x="1331640" y="1916832"/>
            <a:ext cx="6768752" cy="4958504"/>
          </a:xfrm>
          <a:prstGeom prst="rect">
            <a:avLst/>
          </a:prstGeom>
          <a:noFill/>
        </p:spPr>
      </p:pic>
      <p:sp>
        <p:nvSpPr>
          <p:cNvPr id="3" name="Tekstvak 2"/>
          <p:cNvSpPr txBox="1"/>
          <p:nvPr/>
        </p:nvSpPr>
        <p:spPr>
          <a:xfrm>
            <a:off x="611560" y="764704"/>
            <a:ext cx="7992888" cy="830997"/>
          </a:xfrm>
          <a:prstGeom prst="rect">
            <a:avLst/>
          </a:prstGeom>
          <a:noFill/>
        </p:spPr>
        <p:txBody>
          <a:bodyPr wrap="square" rtlCol="0">
            <a:spAutoFit/>
          </a:bodyPr>
          <a:lstStyle/>
          <a:p>
            <a:r>
              <a:rPr lang="nl-BE" sz="2400" b="1" dirty="0"/>
              <a:t>‘Maansteen’ uit La Cruz, </a:t>
            </a:r>
            <a:r>
              <a:rPr lang="nl-BE" sz="2400" b="1" dirty="0" err="1"/>
              <a:t>Chihuahua</a:t>
            </a:r>
            <a:r>
              <a:rPr lang="nl-BE" sz="2400" b="1" dirty="0"/>
              <a:t>, Mexico:</a:t>
            </a:r>
          </a:p>
          <a:p>
            <a:pPr algn="r"/>
            <a:r>
              <a:rPr lang="nl-BE" sz="2400" b="1" dirty="0"/>
              <a:t>geen anorthoklaas maar sanidien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rik\Pictures\Geologie\veldspaat\eigen fotos veldspaat\P9102252.JPG"/>
          <p:cNvPicPr>
            <a:picLocks noChangeAspect="1" noChangeArrowheads="1"/>
          </p:cNvPicPr>
          <p:nvPr/>
        </p:nvPicPr>
        <p:blipFill>
          <a:blip r:embed="rId2" cstate="print"/>
          <a:srcRect/>
          <a:stretch>
            <a:fillRect/>
          </a:stretch>
        </p:blipFill>
        <p:spPr bwMode="auto">
          <a:xfrm>
            <a:off x="755576" y="1025352"/>
            <a:ext cx="7776864" cy="5832648"/>
          </a:xfrm>
          <a:prstGeom prst="rect">
            <a:avLst/>
          </a:prstGeom>
          <a:noFill/>
        </p:spPr>
      </p:pic>
      <p:sp>
        <p:nvSpPr>
          <p:cNvPr id="3" name="Tekstvak 2"/>
          <p:cNvSpPr txBox="1"/>
          <p:nvPr/>
        </p:nvSpPr>
        <p:spPr>
          <a:xfrm>
            <a:off x="467544" y="188640"/>
            <a:ext cx="8424936" cy="830997"/>
          </a:xfrm>
          <a:prstGeom prst="rect">
            <a:avLst/>
          </a:prstGeom>
          <a:noFill/>
        </p:spPr>
        <p:txBody>
          <a:bodyPr wrap="square" rtlCol="0">
            <a:spAutoFit/>
          </a:bodyPr>
          <a:lstStyle/>
          <a:p>
            <a:r>
              <a:rPr lang="nl-BE" sz="2400" b="1" dirty="0"/>
              <a:t>Larvikiet uit Noorwegen:</a:t>
            </a:r>
          </a:p>
          <a:p>
            <a:pPr algn="r"/>
            <a:r>
              <a:rPr lang="nl-BE" sz="2400" b="1" dirty="0"/>
              <a:t>bevat geen labradoriet maar anorthoklaas</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erik\Pictures\Geologie\veldspaat\eigen fotos veldspaat\P9032028.JPG"/>
          <p:cNvPicPr>
            <a:picLocks noChangeAspect="1" noChangeArrowheads="1"/>
          </p:cNvPicPr>
          <p:nvPr/>
        </p:nvPicPr>
        <p:blipFill>
          <a:blip r:embed="rId2" cstate="print"/>
          <a:srcRect/>
          <a:stretch>
            <a:fillRect/>
          </a:stretch>
        </p:blipFill>
        <p:spPr bwMode="auto">
          <a:xfrm>
            <a:off x="395536" y="1700808"/>
            <a:ext cx="8064896" cy="4968552"/>
          </a:xfrm>
          <a:prstGeom prst="rect">
            <a:avLst/>
          </a:prstGeom>
          <a:noFill/>
        </p:spPr>
      </p:pic>
      <p:sp>
        <p:nvSpPr>
          <p:cNvPr id="3" name="Tekstvak 2"/>
          <p:cNvSpPr txBox="1"/>
          <p:nvPr/>
        </p:nvSpPr>
        <p:spPr>
          <a:xfrm>
            <a:off x="323528" y="692696"/>
            <a:ext cx="8136904" cy="830997"/>
          </a:xfrm>
          <a:prstGeom prst="rect">
            <a:avLst/>
          </a:prstGeom>
          <a:noFill/>
        </p:spPr>
        <p:txBody>
          <a:bodyPr wrap="square" rtlCol="0">
            <a:spAutoFit/>
          </a:bodyPr>
          <a:lstStyle/>
          <a:p>
            <a:r>
              <a:rPr lang="nl-BE" sz="2400" b="1" dirty="0" err="1"/>
              <a:t>Pseudomorfoses</a:t>
            </a:r>
            <a:r>
              <a:rPr lang="nl-BE" sz="2400" b="1" dirty="0"/>
              <a:t> door topaas uit Duitsland:</a:t>
            </a:r>
          </a:p>
          <a:p>
            <a:pPr algn="r"/>
            <a:r>
              <a:rPr lang="nl-BE" sz="2400" b="1" dirty="0"/>
              <a:t>bevatten heel weinig topaas, maar wel kwarts en </a:t>
            </a:r>
            <a:r>
              <a:rPr lang="nl-BE" sz="2400" b="1" dirty="0" err="1"/>
              <a:t>orthoklaas</a:t>
            </a:r>
            <a:endParaRPr lang="nl-BE" sz="2400" b="1" dirty="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eigen fotos veldspaat\P9032126.JPG"/>
          <p:cNvPicPr>
            <a:picLocks noChangeAspect="1" noChangeArrowheads="1"/>
          </p:cNvPicPr>
          <p:nvPr/>
        </p:nvPicPr>
        <p:blipFill>
          <a:blip r:embed="rId2" cstate="print"/>
          <a:srcRect/>
          <a:stretch>
            <a:fillRect/>
          </a:stretch>
        </p:blipFill>
        <p:spPr bwMode="auto">
          <a:xfrm>
            <a:off x="1619672" y="1491519"/>
            <a:ext cx="7524328" cy="5364596"/>
          </a:xfrm>
          <a:prstGeom prst="rect">
            <a:avLst/>
          </a:prstGeom>
          <a:noFill/>
        </p:spPr>
      </p:pic>
      <p:sp>
        <p:nvSpPr>
          <p:cNvPr id="3" name="Tekstvak 2"/>
          <p:cNvSpPr txBox="1"/>
          <p:nvPr/>
        </p:nvSpPr>
        <p:spPr>
          <a:xfrm>
            <a:off x="539552" y="260648"/>
            <a:ext cx="8604448" cy="1200329"/>
          </a:xfrm>
          <a:prstGeom prst="rect">
            <a:avLst/>
          </a:prstGeom>
          <a:noFill/>
        </p:spPr>
        <p:txBody>
          <a:bodyPr wrap="square" rtlCol="0">
            <a:spAutoFit/>
          </a:bodyPr>
          <a:lstStyle/>
          <a:p>
            <a:r>
              <a:rPr lang="nl-BE" sz="2400" b="1" dirty="0"/>
              <a:t>Groen = amazoniet (K-veldspaat), wit = plagioklaas (albiet)</a:t>
            </a:r>
          </a:p>
          <a:p>
            <a:r>
              <a:rPr lang="nl-BE" sz="2400" b="1" dirty="0"/>
              <a:t>met </a:t>
            </a:r>
            <a:r>
              <a:rPr lang="nl-BE" sz="2400" b="1" dirty="0" err="1"/>
              <a:t>elbaiet</a:t>
            </a:r>
            <a:r>
              <a:rPr lang="nl-BE" sz="2400" b="1" dirty="0"/>
              <a:t> en Li-glimmer</a:t>
            </a:r>
          </a:p>
          <a:p>
            <a:r>
              <a:rPr lang="nl-BE" sz="2400" b="1" dirty="0"/>
              <a:t>Leducmijn, Quebec, Canada</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rik\Pictures\Geologie\eigen fotos veldspaat\P9102092.JPG"/>
          <p:cNvPicPr>
            <a:picLocks noChangeAspect="1" noChangeArrowheads="1"/>
          </p:cNvPicPr>
          <p:nvPr/>
        </p:nvPicPr>
        <p:blipFill>
          <a:blip r:embed="rId2" cstate="print"/>
          <a:srcRect/>
          <a:stretch>
            <a:fillRect/>
          </a:stretch>
        </p:blipFill>
        <p:spPr bwMode="auto">
          <a:xfrm>
            <a:off x="611560" y="1556792"/>
            <a:ext cx="7632848" cy="4752528"/>
          </a:xfrm>
          <a:prstGeom prst="rect">
            <a:avLst/>
          </a:prstGeom>
          <a:noFill/>
        </p:spPr>
      </p:pic>
      <p:sp>
        <p:nvSpPr>
          <p:cNvPr id="3" name="Tekstvak 2"/>
          <p:cNvSpPr txBox="1"/>
          <p:nvPr/>
        </p:nvSpPr>
        <p:spPr>
          <a:xfrm>
            <a:off x="611560" y="620688"/>
            <a:ext cx="7632848" cy="830997"/>
          </a:xfrm>
          <a:prstGeom prst="rect">
            <a:avLst/>
          </a:prstGeom>
          <a:noFill/>
        </p:spPr>
        <p:txBody>
          <a:bodyPr wrap="square" rtlCol="0">
            <a:spAutoFit/>
          </a:bodyPr>
          <a:lstStyle/>
          <a:p>
            <a:r>
              <a:rPr lang="nl-BE" sz="2400" b="1" dirty="0"/>
              <a:t>Twee kleuren veldspaten:</a:t>
            </a:r>
          </a:p>
          <a:p>
            <a:pPr algn="r"/>
            <a:r>
              <a:rPr lang="nl-BE" sz="2400" b="1" dirty="0"/>
              <a:t>roze = </a:t>
            </a:r>
            <a:r>
              <a:rPr lang="nl-BE" sz="2400" b="1" dirty="0" err="1"/>
              <a:t>K-veldspaat</a:t>
            </a:r>
            <a:r>
              <a:rPr lang="nl-BE" sz="2400" b="1" dirty="0"/>
              <a:t>, wit = plagioklaas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eigen fotos veldspaat\P9102118.JPG"/>
          <p:cNvPicPr>
            <a:picLocks noChangeAspect="1" noChangeArrowheads="1"/>
          </p:cNvPicPr>
          <p:nvPr/>
        </p:nvPicPr>
        <p:blipFill>
          <a:blip r:embed="rId2" cstate="print"/>
          <a:srcRect/>
          <a:stretch>
            <a:fillRect/>
          </a:stretch>
        </p:blipFill>
        <p:spPr bwMode="auto">
          <a:xfrm>
            <a:off x="0" y="1700808"/>
            <a:ext cx="9144000" cy="4536504"/>
          </a:xfrm>
          <a:prstGeom prst="rect">
            <a:avLst/>
          </a:prstGeom>
          <a:noFill/>
        </p:spPr>
      </p:pic>
      <p:sp>
        <p:nvSpPr>
          <p:cNvPr id="3" name="Tekstvak 2"/>
          <p:cNvSpPr txBox="1"/>
          <p:nvPr/>
        </p:nvSpPr>
        <p:spPr>
          <a:xfrm>
            <a:off x="2699792" y="260648"/>
            <a:ext cx="5112568" cy="1200329"/>
          </a:xfrm>
          <a:prstGeom prst="rect">
            <a:avLst/>
          </a:prstGeom>
          <a:noFill/>
        </p:spPr>
        <p:txBody>
          <a:bodyPr wrap="square" rtlCol="0">
            <a:spAutoFit/>
          </a:bodyPr>
          <a:lstStyle/>
          <a:p>
            <a:r>
              <a:rPr lang="nl-BE" sz="2400" b="1" dirty="0"/>
              <a:t>Door heet water wordt plagioklaas “</a:t>
            </a:r>
            <a:r>
              <a:rPr lang="nl-BE" sz="2400" b="1" dirty="0" err="1"/>
              <a:t>vergroend</a:t>
            </a:r>
            <a:r>
              <a:rPr lang="nl-BE" sz="2400" b="1" dirty="0"/>
              <a:t>”: vorming van epidoot</a:t>
            </a:r>
          </a:p>
          <a:p>
            <a:r>
              <a:rPr lang="nl-BE" sz="2400" b="1" dirty="0" err="1"/>
              <a:t>Champex</a:t>
            </a:r>
            <a:r>
              <a:rPr lang="nl-BE" sz="2400" b="1" dirty="0"/>
              <a:t>, Wallis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rik\Pictures\Geologie\eigen fotos veldspaat\P9102170.JPG"/>
          <p:cNvPicPr>
            <a:picLocks noChangeAspect="1" noChangeArrowheads="1"/>
          </p:cNvPicPr>
          <p:nvPr/>
        </p:nvPicPr>
        <p:blipFill>
          <a:blip r:embed="rId2" cstate="print"/>
          <a:srcRect/>
          <a:stretch>
            <a:fillRect/>
          </a:stretch>
        </p:blipFill>
        <p:spPr bwMode="auto">
          <a:xfrm>
            <a:off x="1331640" y="1484784"/>
            <a:ext cx="7812360" cy="5373216"/>
          </a:xfrm>
          <a:prstGeom prst="rect">
            <a:avLst/>
          </a:prstGeom>
          <a:noFill/>
        </p:spPr>
      </p:pic>
      <p:sp>
        <p:nvSpPr>
          <p:cNvPr id="3" name="Tekstvak 2"/>
          <p:cNvSpPr txBox="1"/>
          <p:nvPr/>
        </p:nvSpPr>
        <p:spPr>
          <a:xfrm>
            <a:off x="3995936" y="332656"/>
            <a:ext cx="4896544" cy="1200329"/>
          </a:xfrm>
          <a:prstGeom prst="rect">
            <a:avLst/>
          </a:prstGeom>
          <a:noFill/>
        </p:spPr>
        <p:txBody>
          <a:bodyPr wrap="square" rtlCol="0">
            <a:spAutoFit/>
          </a:bodyPr>
          <a:lstStyle/>
          <a:p>
            <a:r>
              <a:rPr lang="nl-BE" sz="2400" b="1" dirty="0"/>
              <a:t>Tweelinglamellen zijn kenmerkend voor </a:t>
            </a:r>
            <a:r>
              <a:rPr lang="nl-BE" sz="2400" b="1" dirty="0" err="1"/>
              <a:t>plagioklazen</a:t>
            </a:r>
            <a:r>
              <a:rPr lang="nl-BE" sz="2400" b="1" dirty="0"/>
              <a:t> </a:t>
            </a:r>
          </a:p>
          <a:p>
            <a:r>
              <a:rPr lang="nl-BE" sz="2400" b="1" dirty="0"/>
              <a:t>(</a:t>
            </a:r>
            <a:r>
              <a:rPr lang="nl-BE" sz="2400" b="1" dirty="0" err="1"/>
              <a:t>Malmberget</a:t>
            </a:r>
            <a:r>
              <a:rPr lang="nl-BE" sz="2400" b="1" dirty="0"/>
              <a:t>, Zweden)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755576" y="620688"/>
            <a:ext cx="4469493" cy="1754326"/>
          </a:xfrm>
          <a:prstGeom prst="rect">
            <a:avLst/>
          </a:prstGeom>
        </p:spPr>
        <p:txBody>
          <a:bodyPr wrap="none">
            <a:spAutoFit/>
          </a:bodyPr>
          <a:lstStyle/>
          <a:p>
            <a:endParaRPr lang="nl-BE" dirty="0"/>
          </a:p>
          <a:p>
            <a:endParaRPr lang="nl-BE" dirty="0"/>
          </a:p>
          <a:p>
            <a:endParaRPr lang="nl-BE" dirty="0"/>
          </a:p>
          <a:p>
            <a:endParaRPr lang="nl-BE" dirty="0"/>
          </a:p>
          <a:p>
            <a:endParaRPr lang="nl-BE" dirty="0"/>
          </a:p>
          <a:p>
            <a:r>
              <a:rPr lang="nl-BE" dirty="0"/>
              <a:t>                                                                                 </a:t>
            </a:r>
          </a:p>
        </p:txBody>
      </p:sp>
      <p:sp>
        <p:nvSpPr>
          <p:cNvPr id="5" name="Tekstvak 4"/>
          <p:cNvSpPr txBox="1"/>
          <p:nvPr/>
        </p:nvSpPr>
        <p:spPr>
          <a:xfrm>
            <a:off x="554066" y="640913"/>
            <a:ext cx="8208912" cy="6278642"/>
          </a:xfrm>
          <a:prstGeom prst="rect">
            <a:avLst/>
          </a:prstGeom>
          <a:noFill/>
        </p:spPr>
        <p:txBody>
          <a:bodyPr wrap="square" rtlCol="0">
            <a:spAutoFit/>
          </a:bodyPr>
          <a:lstStyle/>
          <a:p>
            <a:r>
              <a:rPr lang="nl-BE" sz="3600" b="1" u="sng" dirty="0"/>
              <a:t>Splijting belangrijk voor naamgeving</a:t>
            </a:r>
            <a:r>
              <a:rPr lang="nl-BE" sz="3600" b="1" dirty="0"/>
              <a:t>:</a:t>
            </a:r>
          </a:p>
          <a:p>
            <a:pPr lvl="1"/>
            <a:endParaRPr lang="nl-BE" sz="2400" b="1" dirty="0"/>
          </a:p>
          <a:p>
            <a:pPr lvl="1">
              <a:lnSpc>
                <a:spcPct val="150000"/>
              </a:lnSpc>
              <a:buFont typeface="Arial" pitchFamily="34" charset="0"/>
              <a:buChar char="•"/>
            </a:pPr>
            <a:r>
              <a:rPr lang="nl-BE" sz="2800" b="1" dirty="0"/>
              <a:t>Veldspaat:  </a:t>
            </a:r>
            <a:r>
              <a:rPr lang="nl-BE" sz="2800" b="1" dirty="0">
                <a:solidFill>
                  <a:schemeClr val="tx2">
                    <a:lumMod val="60000"/>
                    <a:lumOff val="40000"/>
                  </a:schemeClr>
                </a:solidFill>
              </a:rPr>
              <a:t>de “familienaam”</a:t>
            </a:r>
          </a:p>
          <a:p>
            <a:pPr lvl="1">
              <a:lnSpc>
                <a:spcPct val="150000"/>
              </a:lnSpc>
              <a:buFont typeface="Arial" pitchFamily="34" charset="0"/>
              <a:buChar char="•"/>
            </a:pPr>
            <a:r>
              <a:rPr lang="nl-BE" sz="2800" b="1" dirty="0" err="1"/>
              <a:t>Orthoklaas</a:t>
            </a:r>
            <a:r>
              <a:rPr lang="nl-BE" sz="2800" b="1" dirty="0"/>
              <a:t>:  </a:t>
            </a:r>
            <a:r>
              <a:rPr lang="nl-BE" sz="2800" b="1" dirty="0">
                <a:solidFill>
                  <a:schemeClr val="tx2">
                    <a:lumMod val="60000"/>
                    <a:lumOff val="40000"/>
                  </a:schemeClr>
                </a:solidFill>
              </a:rPr>
              <a:t>onder een rechte hoek breken</a:t>
            </a:r>
          </a:p>
          <a:p>
            <a:pPr lvl="1">
              <a:lnSpc>
                <a:spcPct val="150000"/>
              </a:lnSpc>
              <a:buFont typeface="Arial" pitchFamily="34" charset="0"/>
              <a:buChar char="•"/>
            </a:pPr>
            <a:r>
              <a:rPr lang="nl-BE" sz="2800" b="1" dirty="0"/>
              <a:t>Anorthoklaas:  </a:t>
            </a:r>
            <a:r>
              <a:rPr lang="nl-BE" sz="2800" b="1" dirty="0">
                <a:solidFill>
                  <a:schemeClr val="tx2">
                    <a:lumMod val="60000"/>
                    <a:lumOff val="40000"/>
                  </a:schemeClr>
                </a:solidFill>
              </a:rPr>
              <a:t>dit is geen </a:t>
            </a:r>
            <a:r>
              <a:rPr lang="nl-BE" sz="2800" b="1" dirty="0" err="1">
                <a:solidFill>
                  <a:schemeClr val="tx2">
                    <a:lumMod val="60000"/>
                    <a:lumOff val="40000"/>
                  </a:schemeClr>
                </a:solidFill>
              </a:rPr>
              <a:t>orthoklaas</a:t>
            </a:r>
            <a:endParaRPr lang="nl-BE" sz="2800" b="1" dirty="0">
              <a:solidFill>
                <a:schemeClr val="tx2">
                  <a:lumMod val="60000"/>
                  <a:lumOff val="40000"/>
                </a:schemeClr>
              </a:solidFill>
            </a:endParaRPr>
          </a:p>
          <a:p>
            <a:pPr lvl="1">
              <a:lnSpc>
                <a:spcPct val="150000"/>
              </a:lnSpc>
              <a:buFont typeface="Arial" pitchFamily="34" charset="0"/>
              <a:buChar char="•"/>
            </a:pPr>
            <a:r>
              <a:rPr lang="nl-BE" sz="2800" b="1" dirty="0"/>
              <a:t>Plagioklaas:  </a:t>
            </a:r>
            <a:r>
              <a:rPr lang="nl-BE" sz="2800" b="1" dirty="0">
                <a:solidFill>
                  <a:schemeClr val="tx2">
                    <a:lumMod val="60000"/>
                    <a:lumOff val="40000"/>
                  </a:schemeClr>
                </a:solidFill>
              </a:rPr>
              <a:t>onder een scheve hoek breken</a:t>
            </a:r>
          </a:p>
          <a:p>
            <a:pPr lvl="1">
              <a:lnSpc>
                <a:spcPct val="150000"/>
              </a:lnSpc>
              <a:buFont typeface="Arial" pitchFamily="34" charset="0"/>
              <a:buChar char="•"/>
            </a:pPr>
            <a:r>
              <a:rPr lang="nl-BE" sz="2800" b="1" dirty="0" err="1"/>
              <a:t>Oligoklaas</a:t>
            </a:r>
            <a:r>
              <a:rPr lang="nl-BE" sz="2800" b="1" dirty="0"/>
              <a:t>:  </a:t>
            </a:r>
            <a:r>
              <a:rPr lang="nl-BE" sz="2800" b="1" dirty="0">
                <a:solidFill>
                  <a:schemeClr val="tx2">
                    <a:lumMod val="60000"/>
                    <a:lumOff val="40000"/>
                  </a:schemeClr>
                </a:solidFill>
              </a:rPr>
              <a:t>weinig scheef breken</a:t>
            </a:r>
          </a:p>
          <a:p>
            <a:pPr lvl="1">
              <a:lnSpc>
                <a:spcPct val="150000"/>
              </a:lnSpc>
              <a:buFont typeface="Arial" pitchFamily="34" charset="0"/>
              <a:buChar char="•"/>
            </a:pPr>
            <a:r>
              <a:rPr lang="nl-BE" sz="2800" b="1" dirty="0"/>
              <a:t>Mikroklien:  </a:t>
            </a:r>
            <a:r>
              <a:rPr lang="nl-BE" sz="2800" b="1" dirty="0">
                <a:solidFill>
                  <a:schemeClr val="tx2">
                    <a:lumMod val="60000"/>
                    <a:lumOff val="40000"/>
                  </a:schemeClr>
                </a:solidFill>
              </a:rPr>
              <a:t>weinig neigen (van de splijtvlakken)</a:t>
            </a:r>
          </a:p>
          <a:p>
            <a:endParaRPr lang="nl-BE" dirty="0"/>
          </a:p>
          <a:p>
            <a:endParaRPr lang="nl-BE" dirty="0"/>
          </a:p>
          <a:p>
            <a:endParaRPr lang="nl-BE" dirty="0"/>
          </a:p>
          <a:p>
            <a:endParaRPr lang="nl-BE" dirty="0"/>
          </a:p>
          <a:p>
            <a:endParaRPr lang="nl-BE" dirty="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erik\Pictures\Geologie\eigen fotos veldspaat\P9032039.JPG"/>
          <p:cNvPicPr>
            <a:picLocks noChangeAspect="1" noChangeArrowheads="1"/>
          </p:cNvPicPr>
          <p:nvPr/>
        </p:nvPicPr>
        <p:blipFill>
          <a:blip r:embed="rId2" cstate="print"/>
          <a:srcRect/>
          <a:stretch>
            <a:fillRect/>
          </a:stretch>
        </p:blipFill>
        <p:spPr bwMode="auto">
          <a:xfrm>
            <a:off x="0" y="980728"/>
            <a:ext cx="9144000" cy="5877272"/>
          </a:xfrm>
          <a:prstGeom prst="rect">
            <a:avLst/>
          </a:prstGeom>
          <a:noFill/>
        </p:spPr>
      </p:pic>
      <p:sp>
        <p:nvSpPr>
          <p:cNvPr id="3" name="Tekstvak 2"/>
          <p:cNvSpPr txBox="1"/>
          <p:nvPr/>
        </p:nvSpPr>
        <p:spPr>
          <a:xfrm>
            <a:off x="0" y="332656"/>
            <a:ext cx="9144000" cy="461665"/>
          </a:xfrm>
          <a:prstGeom prst="rect">
            <a:avLst/>
          </a:prstGeom>
          <a:noFill/>
        </p:spPr>
        <p:txBody>
          <a:bodyPr wrap="square" rtlCol="0">
            <a:spAutoFit/>
          </a:bodyPr>
          <a:lstStyle/>
          <a:p>
            <a:r>
              <a:rPr lang="nl-BE" sz="2400" b="1" dirty="0"/>
              <a:t>Tweelinglamellen zijn kenmerkend voor plagioklazen</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rik\Pictures\Geologie\eigen fotos veldspaat\P9102245.JPG"/>
          <p:cNvPicPr>
            <a:picLocks noChangeAspect="1" noChangeArrowheads="1"/>
          </p:cNvPicPr>
          <p:nvPr/>
        </p:nvPicPr>
        <p:blipFill>
          <a:blip r:embed="rId2" cstate="print"/>
          <a:srcRect/>
          <a:stretch>
            <a:fillRect/>
          </a:stretch>
        </p:blipFill>
        <p:spPr bwMode="auto">
          <a:xfrm>
            <a:off x="827584" y="0"/>
            <a:ext cx="7704856" cy="5733256"/>
          </a:xfrm>
          <a:prstGeom prst="rect">
            <a:avLst/>
          </a:prstGeom>
          <a:noFill/>
        </p:spPr>
      </p:pic>
      <p:sp>
        <p:nvSpPr>
          <p:cNvPr id="3" name="Tekstvak 2"/>
          <p:cNvSpPr txBox="1"/>
          <p:nvPr/>
        </p:nvSpPr>
        <p:spPr>
          <a:xfrm>
            <a:off x="0" y="6093296"/>
            <a:ext cx="9144000" cy="830997"/>
          </a:xfrm>
          <a:prstGeom prst="rect">
            <a:avLst/>
          </a:prstGeom>
          <a:noFill/>
        </p:spPr>
        <p:txBody>
          <a:bodyPr wrap="square" rtlCol="0">
            <a:spAutoFit/>
          </a:bodyPr>
          <a:lstStyle/>
          <a:p>
            <a:pPr algn="ctr"/>
            <a:r>
              <a:rPr lang="nl-BE" sz="2400" b="1" dirty="0"/>
              <a:t>Fenokristen met </a:t>
            </a:r>
            <a:r>
              <a:rPr lang="nl-BE" sz="2400" b="1" dirty="0" err="1"/>
              <a:t>karlsbader</a:t>
            </a:r>
            <a:r>
              <a:rPr lang="nl-BE" sz="2400" b="1" dirty="0"/>
              <a:t> tweeling: ortoklaas of </a:t>
            </a:r>
            <a:r>
              <a:rPr lang="nl-BE" sz="2400" b="1" dirty="0" err="1"/>
              <a:t>mikroklien</a:t>
            </a:r>
            <a:endParaRPr lang="nl-BE" sz="2400" b="1" dirty="0"/>
          </a:p>
          <a:p>
            <a:pPr algn="ctr"/>
            <a:r>
              <a:rPr lang="nl-BE" sz="2400" b="1" dirty="0" err="1"/>
              <a:t>wegrand</a:t>
            </a:r>
            <a:r>
              <a:rPr lang="nl-BE" sz="2400" b="1" dirty="0"/>
              <a:t> in Portugal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erik\Pictures\Geologie\eigen fotos veldspaat\P9032060.JPG"/>
          <p:cNvPicPr>
            <a:picLocks noChangeAspect="1" noChangeArrowheads="1"/>
          </p:cNvPicPr>
          <p:nvPr/>
        </p:nvPicPr>
        <p:blipFill>
          <a:blip r:embed="rId2" cstate="print"/>
          <a:srcRect/>
          <a:stretch>
            <a:fillRect/>
          </a:stretch>
        </p:blipFill>
        <p:spPr bwMode="auto">
          <a:xfrm>
            <a:off x="0" y="1052736"/>
            <a:ext cx="5004048" cy="5805264"/>
          </a:xfrm>
          <a:prstGeom prst="rect">
            <a:avLst/>
          </a:prstGeom>
          <a:noFill/>
        </p:spPr>
      </p:pic>
      <p:sp>
        <p:nvSpPr>
          <p:cNvPr id="4" name="Tekstvak 3"/>
          <p:cNvSpPr txBox="1"/>
          <p:nvPr/>
        </p:nvSpPr>
        <p:spPr>
          <a:xfrm>
            <a:off x="5292080" y="1052736"/>
            <a:ext cx="3600400" cy="1569660"/>
          </a:xfrm>
          <a:prstGeom prst="rect">
            <a:avLst/>
          </a:prstGeom>
          <a:noFill/>
        </p:spPr>
        <p:txBody>
          <a:bodyPr wrap="square" rtlCol="0">
            <a:spAutoFit/>
          </a:bodyPr>
          <a:lstStyle/>
          <a:p>
            <a:r>
              <a:rPr lang="nl-BE" sz="2400" b="1" dirty="0"/>
              <a:t>Kristallen met vierkante</a:t>
            </a:r>
          </a:p>
          <a:p>
            <a:r>
              <a:rPr lang="nl-BE" sz="2400" b="1" dirty="0"/>
              <a:t>doorsnede:</a:t>
            </a:r>
          </a:p>
          <a:p>
            <a:pPr algn="ctr"/>
            <a:r>
              <a:rPr lang="nl-BE" sz="2400" b="1" dirty="0"/>
              <a:t>meestal een </a:t>
            </a:r>
          </a:p>
          <a:p>
            <a:pPr algn="ctr"/>
            <a:r>
              <a:rPr lang="nl-BE" sz="2400" b="1" dirty="0" err="1"/>
              <a:t>Baveno-tweeling</a:t>
            </a:r>
            <a:endParaRPr lang="nl-BE" sz="24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b="1" dirty="0"/>
              <a:t>De familie veldspaat</a:t>
            </a:r>
          </a:p>
        </p:txBody>
      </p:sp>
      <p:sp>
        <p:nvSpPr>
          <p:cNvPr id="3" name="Ondertitel 2"/>
          <p:cNvSpPr>
            <a:spLocks noGrp="1"/>
          </p:cNvSpPr>
          <p:nvPr>
            <p:ph type="subTitle" idx="1"/>
          </p:nvPr>
        </p:nvSpPr>
        <p:spPr/>
        <p:txBody>
          <a:bodyPr/>
          <a:lstStyle/>
          <a:p>
            <a:endParaRPr lang="nl-BE"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F6F083C2-7648-405D-8838-8038C8FD64D5}"/>
              </a:ext>
            </a:extLst>
          </p:cNvPr>
          <p:cNvSpPr txBox="1"/>
          <p:nvPr/>
        </p:nvSpPr>
        <p:spPr>
          <a:xfrm>
            <a:off x="971600" y="980728"/>
            <a:ext cx="7632848" cy="3477875"/>
          </a:xfrm>
          <a:prstGeom prst="rect">
            <a:avLst/>
          </a:prstGeom>
          <a:noFill/>
        </p:spPr>
        <p:txBody>
          <a:bodyPr wrap="square" rtlCol="0">
            <a:spAutoFit/>
          </a:bodyPr>
          <a:lstStyle/>
          <a:p>
            <a:r>
              <a:rPr lang="nl-BE" sz="2000" dirty="0"/>
              <a:t>Deze </a:t>
            </a:r>
            <a:r>
              <a:rPr lang="nl-BE" sz="2000" dirty="0" err="1"/>
              <a:t>powerpoint</a:t>
            </a:r>
            <a:r>
              <a:rPr lang="nl-BE" sz="2000" dirty="0"/>
              <a:t>-presentatie werd oorspronkelijk samengesteld voor de voordracht op de MKA-avond van 11-11-11. Hij is nu beschikbaar op de webstek als tegengif voor de ontwenningsverschijnselen die optreden na afgelaste mineralenbeurzen, kaptochten en MKA-avonden.</a:t>
            </a:r>
          </a:p>
          <a:p>
            <a:endParaRPr lang="nl-BE" sz="2000" dirty="0"/>
          </a:p>
          <a:p>
            <a:r>
              <a:rPr lang="nl-BE" sz="2000" dirty="0"/>
              <a:t>Er is extra uitleg bijgevoegd, maar mogelijk is nog niet alles duidelijk genoeg. Graag begrip daarvoor, want op een avond vertelt men veel daarbij, en dat is niet altijd gemakkelijk in kort en krachtige tekst om te zetten.</a:t>
            </a:r>
          </a:p>
          <a:p>
            <a:endParaRPr lang="nl-BE" sz="2000" dirty="0"/>
          </a:p>
          <a:p>
            <a:r>
              <a:rPr lang="nl-BE" sz="2000" dirty="0"/>
              <a:t>Erik Vercammen</a:t>
            </a:r>
          </a:p>
        </p:txBody>
      </p:sp>
    </p:spTree>
    <p:extLst>
      <p:ext uri="{BB962C8B-B14F-4D97-AF65-F5344CB8AC3E}">
        <p14:creationId xmlns:p14="http://schemas.microsoft.com/office/powerpoint/2010/main" val="4011019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nvGraphicFramePr>
        <p:xfrm>
          <a:off x="323528" y="0"/>
          <a:ext cx="8496944" cy="6643143"/>
        </p:xfrm>
        <a:graphic>
          <a:graphicData uri="http://schemas.openxmlformats.org/drawingml/2006/table">
            <a:tbl>
              <a:tblPr/>
              <a:tblGrid>
                <a:gridCol w="2538837">
                  <a:extLst>
                    <a:ext uri="{9D8B030D-6E8A-4147-A177-3AD203B41FA5}">
                      <a16:colId xmlns:a16="http://schemas.microsoft.com/office/drawing/2014/main" val="20000"/>
                    </a:ext>
                  </a:extLst>
                </a:gridCol>
                <a:gridCol w="2200328">
                  <a:extLst>
                    <a:ext uri="{9D8B030D-6E8A-4147-A177-3AD203B41FA5}">
                      <a16:colId xmlns:a16="http://schemas.microsoft.com/office/drawing/2014/main" val="20001"/>
                    </a:ext>
                  </a:extLst>
                </a:gridCol>
                <a:gridCol w="1093483">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1872208">
                  <a:extLst>
                    <a:ext uri="{9D8B030D-6E8A-4147-A177-3AD203B41FA5}">
                      <a16:colId xmlns:a16="http://schemas.microsoft.com/office/drawing/2014/main" val="20004"/>
                    </a:ext>
                  </a:extLst>
                </a:gridCol>
              </a:tblGrid>
              <a:tr h="508571">
                <a:tc>
                  <a:txBody>
                    <a:bodyPr/>
                    <a:lstStyle/>
                    <a:p>
                      <a:pPr>
                        <a:lnSpc>
                          <a:spcPct val="115000"/>
                        </a:lnSpc>
                        <a:spcAft>
                          <a:spcPts val="0"/>
                        </a:spcAft>
                      </a:pPr>
                      <a:r>
                        <a:rPr lang="nl-BE" sz="1600" b="1" dirty="0">
                          <a:solidFill>
                            <a:srgbClr val="000000"/>
                          </a:solidFill>
                          <a:latin typeface="Arial"/>
                          <a:ea typeface="Times New Roman"/>
                          <a:cs typeface="Times New Roman"/>
                        </a:rPr>
                        <a:t>Serie (</a:t>
                      </a:r>
                      <a:r>
                        <a:rPr lang="nl-BE" sz="1600" b="1" dirty="0" err="1">
                          <a:solidFill>
                            <a:srgbClr val="000000"/>
                          </a:solidFill>
                          <a:latin typeface="Arial"/>
                          <a:ea typeface="Times New Roman"/>
                          <a:cs typeface="Times New Roman"/>
                        </a:rPr>
                        <a:t>Endglieder</a:t>
                      </a:r>
                      <a:r>
                        <a:rPr lang="nl-BE" sz="1600" b="1" dirty="0">
                          <a:solidFill>
                            <a:srgbClr val="000000"/>
                          </a:solidFill>
                          <a:latin typeface="Arial"/>
                          <a:ea typeface="Times New Roman"/>
                          <a:cs typeface="Times New Roman"/>
                        </a:rPr>
                        <a:t>)-</a:t>
                      </a:r>
                      <a:endParaRPr lang="nl-BE" sz="1600" dirty="0">
                        <a:latin typeface="Calibri"/>
                        <a:ea typeface="Calibri"/>
                        <a:cs typeface="Times New Roman"/>
                      </a:endParaRPr>
                    </a:p>
                  </a:txBody>
                  <a:tcPr marL="5813" marR="20152" marT="5813" marB="5813">
                    <a:lnL>
                      <a:noFill/>
                    </a:lnL>
                    <a:lnR w="19050" cap="flat" cmpd="sng" algn="ctr">
                      <a:solidFill>
                        <a:srgbClr val="DDDDDD"/>
                      </a:solidFill>
                      <a:prstDash val="solid"/>
                      <a:round/>
                      <a:headEnd type="none" w="med" len="med"/>
                      <a:tailEnd type="none" w="med" len="med"/>
                    </a:lnR>
                    <a:lnT>
                      <a:noFill/>
                    </a:lnT>
                    <a:lnB w="19050" cap="flat" cmpd="sng" algn="ctr">
                      <a:solidFill>
                        <a:srgbClr val="DDDDDD"/>
                      </a:solidFill>
                      <a:prstDash val="solid"/>
                      <a:round/>
                      <a:headEnd type="none" w="med" len="med"/>
                      <a:tailEnd type="none" w="med" len="med"/>
                    </a:lnB>
                    <a:solidFill>
                      <a:srgbClr val="F6F6F6"/>
                    </a:solidFill>
                  </a:tcPr>
                </a:tc>
                <a:tc>
                  <a:txBody>
                    <a:bodyPr/>
                    <a:lstStyle/>
                    <a:p>
                      <a:pPr>
                        <a:lnSpc>
                          <a:spcPct val="115000"/>
                        </a:lnSpc>
                        <a:spcAft>
                          <a:spcPts val="0"/>
                        </a:spcAft>
                      </a:pPr>
                      <a:r>
                        <a:rPr lang="nl-BE" sz="1600" b="1" dirty="0" err="1">
                          <a:solidFill>
                            <a:srgbClr val="000000"/>
                          </a:solidFill>
                          <a:latin typeface="Arial"/>
                          <a:ea typeface="Times New Roman"/>
                          <a:cs typeface="Times New Roman"/>
                        </a:rPr>
                        <a:t>Mineral</a:t>
                      </a:r>
                      <a:r>
                        <a:rPr lang="nl-BE" sz="1600" b="1" dirty="0">
                          <a:solidFill>
                            <a:srgbClr val="000000"/>
                          </a:solidFill>
                          <a:latin typeface="Arial"/>
                          <a:ea typeface="Times New Roman"/>
                          <a:cs typeface="Times New Roman"/>
                        </a:rPr>
                        <a:t>/</a:t>
                      </a:r>
                      <a:r>
                        <a:rPr lang="nl-BE" sz="1600" b="1" dirty="0" err="1">
                          <a:solidFill>
                            <a:srgbClr val="000000"/>
                          </a:solidFill>
                          <a:latin typeface="Arial"/>
                          <a:ea typeface="Times New Roman"/>
                          <a:cs typeface="Times New Roman"/>
                        </a:rPr>
                        <a:t>Feldspattyp</a:t>
                      </a:r>
                      <a:endParaRPr lang="nl-BE" sz="1600" dirty="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a:noFill/>
                    </a:lnT>
                    <a:lnB w="19050" cap="flat" cmpd="sng" algn="ctr">
                      <a:solidFill>
                        <a:srgbClr val="DDDDDD"/>
                      </a:solidFill>
                      <a:prstDash val="solid"/>
                      <a:round/>
                      <a:headEnd type="none" w="med" len="med"/>
                      <a:tailEnd type="none" w="med" len="med"/>
                    </a:lnB>
                    <a:solidFill>
                      <a:srgbClr val="F6F6F6"/>
                    </a:solidFill>
                  </a:tcPr>
                </a:tc>
                <a:tc>
                  <a:txBody>
                    <a:bodyPr/>
                    <a:lstStyle/>
                    <a:p>
                      <a:pPr>
                        <a:lnSpc>
                          <a:spcPct val="115000"/>
                        </a:lnSpc>
                        <a:spcAft>
                          <a:spcPts val="0"/>
                        </a:spcAft>
                      </a:pPr>
                      <a:r>
                        <a:rPr lang="nl-BE" sz="1600" b="1">
                          <a:solidFill>
                            <a:srgbClr val="000000"/>
                          </a:solidFill>
                          <a:latin typeface="Arial"/>
                          <a:ea typeface="Times New Roman"/>
                          <a:cs typeface="Times New Roman"/>
                        </a:rPr>
                        <a:t>Strunz-ID</a:t>
                      </a:r>
                      <a:endParaRPr lang="nl-BE" sz="16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a:noFill/>
                    </a:lnT>
                    <a:lnB w="19050" cap="flat" cmpd="sng" algn="ctr">
                      <a:solidFill>
                        <a:srgbClr val="DDDDDD"/>
                      </a:solidFill>
                      <a:prstDash val="solid"/>
                      <a:round/>
                      <a:headEnd type="none" w="med" len="med"/>
                      <a:tailEnd type="none" w="med" len="med"/>
                    </a:lnB>
                    <a:solidFill>
                      <a:srgbClr val="F6F6F6"/>
                    </a:solidFill>
                  </a:tcPr>
                </a:tc>
                <a:tc>
                  <a:txBody>
                    <a:bodyPr/>
                    <a:lstStyle/>
                    <a:p>
                      <a:pPr>
                        <a:lnSpc>
                          <a:spcPct val="115000"/>
                        </a:lnSpc>
                        <a:spcAft>
                          <a:spcPts val="0"/>
                        </a:spcAft>
                      </a:pPr>
                      <a:r>
                        <a:rPr lang="nl-BE" sz="1600" b="1" dirty="0" err="1">
                          <a:solidFill>
                            <a:srgbClr val="000000"/>
                          </a:solidFill>
                          <a:latin typeface="Arial"/>
                          <a:ea typeface="Times New Roman"/>
                          <a:cs typeface="Times New Roman"/>
                        </a:rPr>
                        <a:t>Kristallsystem</a:t>
                      </a:r>
                      <a:endParaRPr lang="nl-BE" sz="1600" dirty="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a:noFill/>
                    </a:lnT>
                    <a:lnB w="19050" cap="flat" cmpd="sng" algn="ctr">
                      <a:solidFill>
                        <a:srgbClr val="DDDDDD"/>
                      </a:solidFill>
                      <a:prstDash val="solid"/>
                      <a:round/>
                      <a:headEnd type="none" w="med" len="med"/>
                      <a:tailEnd type="none" w="med" len="med"/>
                    </a:lnB>
                    <a:solidFill>
                      <a:srgbClr val="F6F6F6"/>
                    </a:solidFill>
                  </a:tcPr>
                </a:tc>
                <a:tc>
                  <a:txBody>
                    <a:bodyPr/>
                    <a:lstStyle/>
                    <a:p>
                      <a:pPr>
                        <a:lnSpc>
                          <a:spcPct val="115000"/>
                        </a:lnSpc>
                        <a:spcAft>
                          <a:spcPts val="0"/>
                        </a:spcAft>
                      </a:pPr>
                      <a:r>
                        <a:rPr lang="nl-BE" sz="1600" b="1" dirty="0">
                          <a:solidFill>
                            <a:srgbClr val="000000"/>
                          </a:solidFill>
                          <a:latin typeface="Arial"/>
                          <a:ea typeface="Times New Roman"/>
                          <a:cs typeface="Times New Roman"/>
                        </a:rPr>
                        <a:t>  </a:t>
                      </a:r>
                      <a:r>
                        <a:rPr lang="nl-BE" sz="1600" b="1" dirty="0" err="1">
                          <a:solidFill>
                            <a:srgbClr val="000000"/>
                          </a:solidFill>
                          <a:latin typeface="Arial"/>
                          <a:ea typeface="Times New Roman"/>
                          <a:cs typeface="Times New Roman"/>
                        </a:rPr>
                        <a:t>Formel</a:t>
                      </a:r>
                      <a:endParaRPr lang="nl-BE" sz="1600" dirty="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a:noFill/>
                    </a:lnR>
                    <a:lnT>
                      <a:noFill/>
                    </a:lnT>
                    <a:lnB w="19050" cap="flat" cmpd="sng" algn="ctr">
                      <a:solidFill>
                        <a:srgbClr val="DDDDDD"/>
                      </a:solidFill>
                      <a:prstDash val="solid"/>
                      <a:round/>
                      <a:headEnd type="none" w="med" len="med"/>
                      <a:tailEnd type="none" w="med" len="med"/>
                    </a:lnB>
                    <a:solidFill>
                      <a:srgbClr val="F6F6F6"/>
                    </a:solidFill>
                  </a:tcPr>
                </a:tc>
                <a:extLst>
                  <a:ext uri="{0D108BD9-81ED-4DB2-BD59-A6C34878D82A}">
                    <a16:rowId xmlns:a16="http://schemas.microsoft.com/office/drawing/2014/main" val="10000"/>
                  </a:ext>
                </a:extLst>
              </a:tr>
              <a:tr h="583504">
                <a:tc rowSpan="10">
                  <a:txBody>
                    <a:bodyPr/>
                    <a:lstStyle/>
                    <a:p>
                      <a:pPr>
                        <a:lnSpc>
                          <a:spcPct val="115000"/>
                        </a:lnSpc>
                        <a:spcAft>
                          <a:spcPts val="0"/>
                        </a:spcAft>
                      </a:pPr>
                      <a:r>
                        <a:rPr lang="nl-BE" sz="2000" dirty="0" err="1">
                          <a:solidFill>
                            <a:srgbClr val="000000"/>
                          </a:solidFill>
                          <a:latin typeface="Arial"/>
                          <a:ea typeface="Times New Roman"/>
                          <a:cs typeface="Times New Roman"/>
                        </a:rPr>
                        <a:t>Buddingtoniet-Orthoklaas-Slawsoniet-Serie</a:t>
                      </a:r>
                      <a:endParaRPr lang="nl-BE" sz="2000" dirty="0">
                        <a:latin typeface="Calibri"/>
                        <a:ea typeface="Calibri"/>
                        <a:cs typeface="Times New Roman"/>
                      </a:endParaRPr>
                    </a:p>
                  </a:txBody>
                  <a:tcPr marL="5813" marR="20152" marT="5813" marB="5813">
                    <a:lnL>
                      <a:noFill/>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a:noFill/>
                    </a:lnB>
                    <a:solidFill>
                      <a:srgbClr val="EDEDED"/>
                    </a:solidFill>
                  </a:tcPr>
                </a:tc>
                <a:tc>
                  <a:txBody>
                    <a:bodyPr/>
                    <a:lstStyle/>
                    <a:p>
                      <a:pPr>
                        <a:lnSpc>
                          <a:spcPct val="115000"/>
                        </a:lnSpc>
                        <a:spcAft>
                          <a:spcPts val="0"/>
                        </a:spcAft>
                      </a:pPr>
                      <a:r>
                        <a:rPr lang="nl-BE" sz="2000" b="1" u="sng" dirty="0" err="1">
                          <a:solidFill>
                            <a:srgbClr val="334466"/>
                          </a:solidFill>
                          <a:latin typeface="Arial"/>
                          <a:ea typeface="Times New Roman"/>
                          <a:cs typeface="Times New Roman"/>
                          <a:hlinkClick r:id="rId2"/>
                        </a:rPr>
                        <a:t>Buddingtoniet</a:t>
                      </a:r>
                      <a:endParaRPr lang="nl-BE" sz="2000" b="1" dirty="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dirty="0">
                          <a:solidFill>
                            <a:srgbClr val="000000"/>
                          </a:solidFill>
                          <a:latin typeface="Arial"/>
                          <a:ea typeface="Times New Roman"/>
                          <a:cs typeface="Times New Roman"/>
                        </a:rPr>
                        <a:t>VIII/J.06-10</a:t>
                      </a:r>
                      <a:endParaRPr lang="nl-BE" sz="700" dirty="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Monoklin</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(NH4)AlSi</a:t>
                      </a:r>
                      <a:r>
                        <a:rPr lang="nl-BE" sz="1000" baseline="-25000">
                          <a:solidFill>
                            <a:srgbClr val="000000"/>
                          </a:solidFill>
                          <a:latin typeface="Arial"/>
                          <a:ea typeface="Times New Roman"/>
                          <a:cs typeface="Times New Roman"/>
                        </a:rPr>
                        <a:t>3</a:t>
                      </a:r>
                      <a:r>
                        <a:rPr lang="nl-BE" sz="1000">
                          <a:solidFill>
                            <a:srgbClr val="000000"/>
                          </a:solidFill>
                          <a:latin typeface="Arial"/>
                          <a:ea typeface="Times New Roman"/>
                          <a:cs typeface="Times New Roman"/>
                        </a:rPr>
                        <a:t>O</a:t>
                      </a:r>
                      <a:r>
                        <a:rPr lang="nl-BE" sz="1000" baseline="-25000">
                          <a:solidFill>
                            <a:srgbClr val="000000"/>
                          </a:solidFill>
                          <a:latin typeface="Arial"/>
                          <a:ea typeface="Times New Roman"/>
                          <a:cs typeface="Times New Roman"/>
                        </a:rPr>
                        <a:t>8</a:t>
                      </a:r>
                      <a:r>
                        <a:rPr lang="nl-BE" sz="1000">
                          <a:solidFill>
                            <a:srgbClr val="000000"/>
                          </a:solidFill>
                          <a:latin typeface="Arial"/>
                          <a:ea typeface="Times New Roman"/>
                          <a:cs typeface="Times New Roman"/>
                        </a:rPr>
                        <a:t>·0.5 H</a:t>
                      </a:r>
                      <a:r>
                        <a:rPr lang="nl-BE" sz="1000" baseline="-25000">
                          <a:solidFill>
                            <a:srgbClr val="000000"/>
                          </a:solidFill>
                          <a:latin typeface="Arial"/>
                          <a:ea typeface="Times New Roman"/>
                          <a:cs typeface="Times New Roman"/>
                        </a:rPr>
                        <a:t>2</a:t>
                      </a:r>
                      <a:r>
                        <a:rPr lang="nl-BE" sz="1000">
                          <a:solidFill>
                            <a:srgbClr val="000000"/>
                          </a:solidFill>
                          <a:latin typeface="Arial"/>
                          <a:ea typeface="Times New Roman"/>
                          <a:cs typeface="Times New Roman"/>
                        </a:rPr>
                        <a:t>O</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a:noFill/>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extLst>
                  <a:ext uri="{0D108BD9-81ED-4DB2-BD59-A6C34878D82A}">
                    <a16:rowId xmlns:a16="http://schemas.microsoft.com/office/drawing/2014/main" val="10001"/>
                  </a:ext>
                </a:extLst>
              </a:tr>
              <a:tr h="583504">
                <a:tc vMerge="1">
                  <a:txBody>
                    <a:bodyPr/>
                    <a:lstStyle/>
                    <a:p>
                      <a:endParaRPr lang="nl-BE"/>
                    </a:p>
                  </a:txBody>
                  <a:tcPr/>
                </a:tc>
                <a:tc>
                  <a:txBody>
                    <a:bodyPr/>
                    <a:lstStyle/>
                    <a:p>
                      <a:pPr>
                        <a:lnSpc>
                          <a:spcPct val="115000"/>
                        </a:lnSpc>
                        <a:spcAft>
                          <a:spcPts val="0"/>
                        </a:spcAft>
                      </a:pPr>
                      <a:r>
                        <a:rPr lang="nl-BE" sz="2000" b="1" u="sng" dirty="0" err="1">
                          <a:solidFill>
                            <a:srgbClr val="334466"/>
                          </a:solidFill>
                          <a:latin typeface="Arial"/>
                          <a:ea typeface="Times New Roman"/>
                          <a:cs typeface="Times New Roman"/>
                          <a:hlinkClick r:id="rId3"/>
                        </a:rPr>
                        <a:t>Kokchetaviet</a:t>
                      </a:r>
                      <a:endParaRPr lang="nl-BE" sz="2000" b="1" dirty="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VIII/J.06-15</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Hexagonal</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KAlSi</a:t>
                      </a:r>
                      <a:r>
                        <a:rPr lang="nl-BE" sz="1000" baseline="-25000">
                          <a:solidFill>
                            <a:srgbClr val="000000"/>
                          </a:solidFill>
                          <a:latin typeface="Arial"/>
                          <a:ea typeface="Times New Roman"/>
                          <a:cs typeface="Times New Roman"/>
                        </a:rPr>
                        <a:t>3</a:t>
                      </a:r>
                      <a:r>
                        <a:rPr lang="nl-BE" sz="1000">
                          <a:solidFill>
                            <a:srgbClr val="000000"/>
                          </a:solidFill>
                          <a:latin typeface="Arial"/>
                          <a:ea typeface="Times New Roman"/>
                          <a:cs typeface="Times New Roman"/>
                        </a:rPr>
                        <a:t>O</a:t>
                      </a:r>
                      <a:r>
                        <a:rPr lang="nl-BE" sz="1000" baseline="-25000">
                          <a:solidFill>
                            <a:srgbClr val="000000"/>
                          </a:solidFill>
                          <a:latin typeface="Arial"/>
                          <a:ea typeface="Times New Roman"/>
                          <a:cs typeface="Times New Roman"/>
                        </a:rPr>
                        <a:t>8</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a:noFill/>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extLst>
                  <a:ext uri="{0D108BD9-81ED-4DB2-BD59-A6C34878D82A}">
                    <a16:rowId xmlns:a16="http://schemas.microsoft.com/office/drawing/2014/main" val="10002"/>
                  </a:ext>
                </a:extLst>
              </a:tr>
              <a:tr h="583504">
                <a:tc vMerge="1">
                  <a:txBody>
                    <a:bodyPr/>
                    <a:lstStyle/>
                    <a:p>
                      <a:endParaRPr lang="nl-BE"/>
                    </a:p>
                  </a:txBody>
                  <a:tcPr/>
                </a:tc>
                <a:tc>
                  <a:txBody>
                    <a:bodyPr/>
                    <a:lstStyle/>
                    <a:p>
                      <a:pPr>
                        <a:lnSpc>
                          <a:spcPct val="115000"/>
                        </a:lnSpc>
                        <a:spcAft>
                          <a:spcPts val="0"/>
                        </a:spcAft>
                      </a:pPr>
                      <a:r>
                        <a:rPr lang="nl-BE" sz="2000" b="1" u="sng" dirty="0">
                          <a:solidFill>
                            <a:srgbClr val="334466"/>
                          </a:solidFill>
                          <a:latin typeface="Arial"/>
                          <a:ea typeface="Times New Roman"/>
                          <a:cs typeface="Times New Roman"/>
                          <a:hlinkClick r:id="rId4"/>
                        </a:rPr>
                        <a:t>Sanidien</a:t>
                      </a:r>
                      <a:endParaRPr lang="nl-BE" sz="2000" b="1" dirty="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VIII/J.06-20</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Monoklin</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(K,Na)(Si,Al)Si</a:t>
                      </a:r>
                      <a:r>
                        <a:rPr lang="nl-BE" sz="1000" baseline="-25000">
                          <a:solidFill>
                            <a:srgbClr val="000000"/>
                          </a:solidFill>
                          <a:latin typeface="Arial"/>
                          <a:ea typeface="Times New Roman"/>
                          <a:cs typeface="Times New Roman"/>
                        </a:rPr>
                        <a:t>3</a:t>
                      </a:r>
                      <a:r>
                        <a:rPr lang="nl-BE" sz="1000">
                          <a:solidFill>
                            <a:srgbClr val="000000"/>
                          </a:solidFill>
                          <a:latin typeface="Arial"/>
                          <a:ea typeface="Times New Roman"/>
                          <a:cs typeface="Times New Roman"/>
                        </a:rPr>
                        <a:t>O</a:t>
                      </a:r>
                      <a:r>
                        <a:rPr lang="nl-BE" sz="1000" baseline="-25000">
                          <a:solidFill>
                            <a:srgbClr val="000000"/>
                          </a:solidFill>
                          <a:latin typeface="Arial"/>
                          <a:ea typeface="Times New Roman"/>
                          <a:cs typeface="Times New Roman"/>
                        </a:rPr>
                        <a:t>8</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a:noFill/>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extLst>
                  <a:ext uri="{0D108BD9-81ED-4DB2-BD59-A6C34878D82A}">
                    <a16:rowId xmlns:a16="http://schemas.microsoft.com/office/drawing/2014/main" val="10003"/>
                  </a:ext>
                </a:extLst>
              </a:tr>
              <a:tr h="583504">
                <a:tc vMerge="1">
                  <a:txBody>
                    <a:bodyPr/>
                    <a:lstStyle/>
                    <a:p>
                      <a:endParaRPr lang="nl-BE"/>
                    </a:p>
                  </a:txBody>
                  <a:tcPr/>
                </a:tc>
                <a:tc>
                  <a:txBody>
                    <a:bodyPr/>
                    <a:lstStyle/>
                    <a:p>
                      <a:pPr>
                        <a:lnSpc>
                          <a:spcPct val="115000"/>
                        </a:lnSpc>
                        <a:spcAft>
                          <a:spcPts val="0"/>
                        </a:spcAft>
                      </a:pPr>
                      <a:r>
                        <a:rPr lang="nl-BE" sz="2000" b="1" u="sng" dirty="0" err="1">
                          <a:solidFill>
                            <a:srgbClr val="334466"/>
                          </a:solidFill>
                          <a:latin typeface="Arial"/>
                          <a:ea typeface="Times New Roman"/>
                          <a:cs typeface="Times New Roman"/>
                          <a:hlinkClick r:id="rId5"/>
                        </a:rPr>
                        <a:t>Mikroklien</a:t>
                      </a:r>
                      <a:endParaRPr lang="nl-BE" sz="2000" b="1" dirty="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VIII/J.06-30</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Triklin</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KAlSi</a:t>
                      </a:r>
                      <a:r>
                        <a:rPr lang="nl-BE" sz="1000" baseline="-25000">
                          <a:solidFill>
                            <a:srgbClr val="000000"/>
                          </a:solidFill>
                          <a:latin typeface="Arial"/>
                          <a:ea typeface="Times New Roman"/>
                          <a:cs typeface="Times New Roman"/>
                        </a:rPr>
                        <a:t>3</a:t>
                      </a:r>
                      <a:r>
                        <a:rPr lang="nl-BE" sz="1000">
                          <a:solidFill>
                            <a:srgbClr val="000000"/>
                          </a:solidFill>
                          <a:latin typeface="Arial"/>
                          <a:ea typeface="Times New Roman"/>
                          <a:cs typeface="Times New Roman"/>
                        </a:rPr>
                        <a:t>O</a:t>
                      </a:r>
                      <a:r>
                        <a:rPr lang="nl-BE" sz="1000" baseline="-25000">
                          <a:solidFill>
                            <a:srgbClr val="000000"/>
                          </a:solidFill>
                          <a:latin typeface="Arial"/>
                          <a:ea typeface="Times New Roman"/>
                          <a:cs typeface="Times New Roman"/>
                        </a:rPr>
                        <a:t>8</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a:noFill/>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extLst>
                  <a:ext uri="{0D108BD9-81ED-4DB2-BD59-A6C34878D82A}">
                    <a16:rowId xmlns:a16="http://schemas.microsoft.com/office/drawing/2014/main" val="10004"/>
                  </a:ext>
                </a:extLst>
              </a:tr>
              <a:tr h="583504">
                <a:tc vMerge="1">
                  <a:txBody>
                    <a:bodyPr/>
                    <a:lstStyle/>
                    <a:p>
                      <a:endParaRPr lang="nl-BE"/>
                    </a:p>
                  </a:txBody>
                  <a:tcPr/>
                </a:tc>
                <a:tc>
                  <a:txBody>
                    <a:bodyPr/>
                    <a:lstStyle/>
                    <a:p>
                      <a:pPr>
                        <a:lnSpc>
                          <a:spcPct val="115000"/>
                        </a:lnSpc>
                        <a:spcAft>
                          <a:spcPts val="0"/>
                        </a:spcAft>
                      </a:pPr>
                      <a:r>
                        <a:rPr lang="nl-BE" sz="2000" b="1" u="sng" dirty="0" err="1">
                          <a:solidFill>
                            <a:srgbClr val="334466"/>
                          </a:solidFill>
                          <a:latin typeface="Arial"/>
                          <a:ea typeface="Times New Roman"/>
                          <a:cs typeface="Times New Roman"/>
                          <a:hlinkClick r:id="rId6"/>
                        </a:rPr>
                        <a:t>Rubiklien</a:t>
                      </a:r>
                      <a:endParaRPr lang="nl-BE" sz="2000" b="1" dirty="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VIII/J.06-35</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Triklin</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(Rb,K)AlSi</a:t>
                      </a:r>
                      <a:r>
                        <a:rPr lang="nl-BE" sz="1000" baseline="-25000">
                          <a:solidFill>
                            <a:srgbClr val="000000"/>
                          </a:solidFill>
                          <a:latin typeface="Arial"/>
                          <a:ea typeface="Times New Roman"/>
                          <a:cs typeface="Times New Roman"/>
                        </a:rPr>
                        <a:t>3</a:t>
                      </a:r>
                      <a:r>
                        <a:rPr lang="nl-BE" sz="1000">
                          <a:solidFill>
                            <a:srgbClr val="000000"/>
                          </a:solidFill>
                          <a:latin typeface="Arial"/>
                          <a:ea typeface="Times New Roman"/>
                          <a:cs typeface="Times New Roman"/>
                        </a:rPr>
                        <a:t>O</a:t>
                      </a:r>
                      <a:r>
                        <a:rPr lang="nl-BE" sz="1000" baseline="-25000">
                          <a:solidFill>
                            <a:srgbClr val="000000"/>
                          </a:solidFill>
                          <a:latin typeface="Arial"/>
                          <a:ea typeface="Times New Roman"/>
                          <a:cs typeface="Times New Roman"/>
                        </a:rPr>
                        <a:t>8</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a:noFill/>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extLst>
                  <a:ext uri="{0D108BD9-81ED-4DB2-BD59-A6C34878D82A}">
                    <a16:rowId xmlns:a16="http://schemas.microsoft.com/office/drawing/2014/main" val="10005"/>
                  </a:ext>
                </a:extLst>
              </a:tr>
              <a:tr h="583504">
                <a:tc vMerge="1">
                  <a:txBody>
                    <a:bodyPr/>
                    <a:lstStyle/>
                    <a:p>
                      <a:endParaRPr lang="nl-BE"/>
                    </a:p>
                  </a:txBody>
                  <a:tcPr/>
                </a:tc>
                <a:tc>
                  <a:txBody>
                    <a:bodyPr/>
                    <a:lstStyle/>
                    <a:p>
                      <a:pPr>
                        <a:lnSpc>
                          <a:spcPct val="115000"/>
                        </a:lnSpc>
                        <a:spcAft>
                          <a:spcPts val="0"/>
                        </a:spcAft>
                      </a:pPr>
                      <a:r>
                        <a:rPr lang="nl-BE" sz="2000" b="1" u="sng" dirty="0" err="1">
                          <a:solidFill>
                            <a:srgbClr val="334466"/>
                          </a:solidFill>
                          <a:latin typeface="Arial"/>
                          <a:ea typeface="Times New Roman"/>
                          <a:cs typeface="Times New Roman"/>
                          <a:hlinkClick r:id="rId7"/>
                        </a:rPr>
                        <a:t>Orthoklaas</a:t>
                      </a:r>
                      <a:endParaRPr lang="nl-BE" sz="2000" b="1" dirty="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VIII/J.06-40</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Monoklin</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KAlSi</a:t>
                      </a:r>
                      <a:r>
                        <a:rPr lang="nl-BE" sz="1000" baseline="-25000">
                          <a:solidFill>
                            <a:srgbClr val="000000"/>
                          </a:solidFill>
                          <a:latin typeface="Arial"/>
                          <a:ea typeface="Times New Roman"/>
                          <a:cs typeface="Times New Roman"/>
                        </a:rPr>
                        <a:t>3</a:t>
                      </a:r>
                      <a:r>
                        <a:rPr lang="nl-BE" sz="1000">
                          <a:solidFill>
                            <a:srgbClr val="000000"/>
                          </a:solidFill>
                          <a:latin typeface="Arial"/>
                          <a:ea typeface="Times New Roman"/>
                          <a:cs typeface="Times New Roman"/>
                        </a:rPr>
                        <a:t>O</a:t>
                      </a:r>
                      <a:r>
                        <a:rPr lang="nl-BE" sz="1000" baseline="-25000">
                          <a:solidFill>
                            <a:srgbClr val="000000"/>
                          </a:solidFill>
                          <a:latin typeface="Arial"/>
                          <a:ea typeface="Times New Roman"/>
                          <a:cs typeface="Times New Roman"/>
                        </a:rPr>
                        <a:t>8</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a:noFill/>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extLst>
                  <a:ext uri="{0D108BD9-81ED-4DB2-BD59-A6C34878D82A}">
                    <a16:rowId xmlns:a16="http://schemas.microsoft.com/office/drawing/2014/main" val="10006"/>
                  </a:ext>
                </a:extLst>
              </a:tr>
              <a:tr h="583504">
                <a:tc vMerge="1">
                  <a:txBody>
                    <a:bodyPr/>
                    <a:lstStyle/>
                    <a:p>
                      <a:endParaRPr lang="nl-BE"/>
                    </a:p>
                  </a:txBody>
                  <a:tcPr/>
                </a:tc>
                <a:tc>
                  <a:txBody>
                    <a:bodyPr/>
                    <a:lstStyle/>
                    <a:p>
                      <a:pPr>
                        <a:lnSpc>
                          <a:spcPct val="115000"/>
                        </a:lnSpc>
                        <a:spcAft>
                          <a:spcPts val="0"/>
                        </a:spcAft>
                      </a:pPr>
                      <a:r>
                        <a:rPr lang="nl-BE" sz="2000" b="1" u="sng" dirty="0" err="1">
                          <a:solidFill>
                            <a:srgbClr val="334466"/>
                          </a:solidFill>
                          <a:latin typeface="Arial"/>
                          <a:ea typeface="Times New Roman"/>
                          <a:cs typeface="Times New Roman"/>
                          <a:hlinkClick r:id="rId8"/>
                        </a:rPr>
                        <a:t>Hyalofaan</a:t>
                      </a:r>
                      <a:endParaRPr lang="nl-BE" sz="2000" b="1" dirty="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VIII/J.06-50</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Monoklin</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(K,Ba)Al(Si,Al)</a:t>
                      </a:r>
                      <a:r>
                        <a:rPr lang="nl-BE" sz="1000" baseline="-25000">
                          <a:solidFill>
                            <a:srgbClr val="000000"/>
                          </a:solidFill>
                          <a:latin typeface="Arial"/>
                          <a:ea typeface="Times New Roman"/>
                          <a:cs typeface="Times New Roman"/>
                        </a:rPr>
                        <a:t>3</a:t>
                      </a:r>
                      <a:r>
                        <a:rPr lang="nl-BE" sz="1000">
                          <a:solidFill>
                            <a:srgbClr val="000000"/>
                          </a:solidFill>
                          <a:latin typeface="Arial"/>
                          <a:ea typeface="Times New Roman"/>
                          <a:cs typeface="Times New Roman"/>
                        </a:rPr>
                        <a:t>O</a:t>
                      </a:r>
                      <a:r>
                        <a:rPr lang="nl-BE" sz="1000" baseline="-25000">
                          <a:solidFill>
                            <a:srgbClr val="000000"/>
                          </a:solidFill>
                          <a:latin typeface="Arial"/>
                          <a:ea typeface="Times New Roman"/>
                          <a:cs typeface="Times New Roman"/>
                        </a:rPr>
                        <a:t>8</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a:noFill/>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extLst>
                  <a:ext uri="{0D108BD9-81ED-4DB2-BD59-A6C34878D82A}">
                    <a16:rowId xmlns:a16="http://schemas.microsoft.com/office/drawing/2014/main" val="10007"/>
                  </a:ext>
                </a:extLst>
              </a:tr>
              <a:tr h="583504">
                <a:tc vMerge="1">
                  <a:txBody>
                    <a:bodyPr/>
                    <a:lstStyle/>
                    <a:p>
                      <a:endParaRPr lang="nl-BE"/>
                    </a:p>
                  </a:txBody>
                  <a:tcPr/>
                </a:tc>
                <a:tc>
                  <a:txBody>
                    <a:bodyPr/>
                    <a:lstStyle/>
                    <a:p>
                      <a:pPr>
                        <a:lnSpc>
                          <a:spcPct val="115000"/>
                        </a:lnSpc>
                        <a:spcAft>
                          <a:spcPts val="0"/>
                        </a:spcAft>
                      </a:pPr>
                      <a:r>
                        <a:rPr lang="nl-BE" sz="2000" b="1" u="sng" dirty="0" err="1">
                          <a:solidFill>
                            <a:srgbClr val="334466"/>
                          </a:solidFill>
                          <a:latin typeface="Arial"/>
                          <a:ea typeface="Times New Roman"/>
                          <a:cs typeface="Times New Roman"/>
                          <a:hlinkClick r:id="rId9"/>
                        </a:rPr>
                        <a:t>Celsiaan</a:t>
                      </a:r>
                      <a:endParaRPr lang="nl-BE" sz="2000" b="1" dirty="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VIII/J.06-60</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Monoklin</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BaAl</a:t>
                      </a:r>
                      <a:r>
                        <a:rPr lang="nl-BE" sz="1000" baseline="-25000">
                          <a:solidFill>
                            <a:srgbClr val="000000"/>
                          </a:solidFill>
                          <a:latin typeface="Arial"/>
                          <a:ea typeface="Times New Roman"/>
                          <a:cs typeface="Times New Roman"/>
                        </a:rPr>
                        <a:t>2</a:t>
                      </a:r>
                      <a:r>
                        <a:rPr lang="nl-BE" sz="1000">
                          <a:solidFill>
                            <a:srgbClr val="000000"/>
                          </a:solidFill>
                          <a:latin typeface="Arial"/>
                          <a:ea typeface="Times New Roman"/>
                          <a:cs typeface="Times New Roman"/>
                        </a:rPr>
                        <a:t>Si</a:t>
                      </a:r>
                      <a:r>
                        <a:rPr lang="nl-BE" sz="1000" baseline="-25000">
                          <a:solidFill>
                            <a:srgbClr val="000000"/>
                          </a:solidFill>
                          <a:latin typeface="Arial"/>
                          <a:ea typeface="Times New Roman"/>
                          <a:cs typeface="Times New Roman"/>
                        </a:rPr>
                        <a:t>2</a:t>
                      </a:r>
                      <a:r>
                        <a:rPr lang="nl-BE" sz="1000">
                          <a:solidFill>
                            <a:srgbClr val="000000"/>
                          </a:solidFill>
                          <a:latin typeface="Arial"/>
                          <a:ea typeface="Times New Roman"/>
                          <a:cs typeface="Times New Roman"/>
                        </a:rPr>
                        <a:t>O</a:t>
                      </a:r>
                      <a:r>
                        <a:rPr lang="nl-BE" sz="1000" baseline="-25000">
                          <a:solidFill>
                            <a:srgbClr val="000000"/>
                          </a:solidFill>
                          <a:latin typeface="Arial"/>
                          <a:ea typeface="Times New Roman"/>
                          <a:cs typeface="Times New Roman"/>
                        </a:rPr>
                        <a:t>8</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a:noFill/>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extLst>
                  <a:ext uri="{0D108BD9-81ED-4DB2-BD59-A6C34878D82A}">
                    <a16:rowId xmlns:a16="http://schemas.microsoft.com/office/drawing/2014/main" val="10008"/>
                  </a:ext>
                </a:extLst>
              </a:tr>
              <a:tr h="583504">
                <a:tc vMerge="1">
                  <a:txBody>
                    <a:bodyPr/>
                    <a:lstStyle/>
                    <a:p>
                      <a:endParaRPr lang="nl-BE"/>
                    </a:p>
                  </a:txBody>
                  <a:tcPr/>
                </a:tc>
                <a:tc>
                  <a:txBody>
                    <a:bodyPr/>
                    <a:lstStyle/>
                    <a:p>
                      <a:pPr>
                        <a:lnSpc>
                          <a:spcPct val="115000"/>
                        </a:lnSpc>
                        <a:spcAft>
                          <a:spcPts val="0"/>
                        </a:spcAft>
                      </a:pPr>
                      <a:r>
                        <a:rPr lang="nl-BE" sz="2000" b="1" u="sng" dirty="0" err="1">
                          <a:solidFill>
                            <a:srgbClr val="334466"/>
                          </a:solidFill>
                          <a:latin typeface="Arial"/>
                          <a:ea typeface="Times New Roman"/>
                          <a:cs typeface="Times New Roman"/>
                          <a:hlinkClick r:id="rId10"/>
                        </a:rPr>
                        <a:t>Paracelsiaan</a:t>
                      </a:r>
                      <a:endParaRPr lang="nl-BE" sz="2000" b="1" dirty="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VIII/J.06-70</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Monoklin</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BaAl</a:t>
                      </a:r>
                      <a:r>
                        <a:rPr lang="nl-BE" sz="1000" baseline="-25000">
                          <a:solidFill>
                            <a:srgbClr val="000000"/>
                          </a:solidFill>
                          <a:latin typeface="Arial"/>
                          <a:ea typeface="Times New Roman"/>
                          <a:cs typeface="Times New Roman"/>
                        </a:rPr>
                        <a:t>2</a:t>
                      </a:r>
                      <a:r>
                        <a:rPr lang="nl-BE" sz="1000">
                          <a:solidFill>
                            <a:srgbClr val="000000"/>
                          </a:solidFill>
                          <a:latin typeface="Arial"/>
                          <a:ea typeface="Times New Roman"/>
                          <a:cs typeface="Times New Roman"/>
                        </a:rPr>
                        <a:t>Si</a:t>
                      </a:r>
                      <a:r>
                        <a:rPr lang="nl-BE" sz="1000" baseline="-25000">
                          <a:solidFill>
                            <a:srgbClr val="000000"/>
                          </a:solidFill>
                          <a:latin typeface="Arial"/>
                          <a:ea typeface="Times New Roman"/>
                          <a:cs typeface="Times New Roman"/>
                        </a:rPr>
                        <a:t>2</a:t>
                      </a:r>
                      <a:r>
                        <a:rPr lang="nl-BE" sz="1000">
                          <a:solidFill>
                            <a:srgbClr val="000000"/>
                          </a:solidFill>
                          <a:latin typeface="Arial"/>
                          <a:ea typeface="Times New Roman"/>
                          <a:cs typeface="Times New Roman"/>
                        </a:rPr>
                        <a:t>O</a:t>
                      </a:r>
                      <a:r>
                        <a:rPr lang="nl-BE" sz="1000" baseline="-25000">
                          <a:solidFill>
                            <a:srgbClr val="000000"/>
                          </a:solidFill>
                          <a:latin typeface="Arial"/>
                          <a:ea typeface="Times New Roman"/>
                          <a:cs typeface="Times New Roman"/>
                        </a:rPr>
                        <a:t>8</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a:noFill/>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EDEDED"/>
                    </a:solidFill>
                  </a:tcPr>
                </a:tc>
                <a:extLst>
                  <a:ext uri="{0D108BD9-81ED-4DB2-BD59-A6C34878D82A}">
                    <a16:rowId xmlns:a16="http://schemas.microsoft.com/office/drawing/2014/main" val="10009"/>
                  </a:ext>
                </a:extLst>
              </a:tr>
              <a:tr h="837246">
                <a:tc vMerge="1">
                  <a:txBody>
                    <a:bodyPr/>
                    <a:lstStyle/>
                    <a:p>
                      <a:endParaRPr lang="nl-BE"/>
                    </a:p>
                  </a:txBody>
                  <a:tcPr/>
                </a:tc>
                <a:tc>
                  <a:txBody>
                    <a:bodyPr/>
                    <a:lstStyle/>
                    <a:p>
                      <a:pPr>
                        <a:lnSpc>
                          <a:spcPct val="115000"/>
                        </a:lnSpc>
                        <a:spcAft>
                          <a:spcPts val="0"/>
                        </a:spcAft>
                      </a:pPr>
                      <a:r>
                        <a:rPr lang="nl-BE" sz="2000" b="1" u="sng" dirty="0" err="1">
                          <a:solidFill>
                            <a:srgbClr val="334466"/>
                          </a:solidFill>
                          <a:latin typeface="Arial"/>
                          <a:ea typeface="Times New Roman"/>
                          <a:cs typeface="Times New Roman"/>
                          <a:hlinkClick r:id="rId11"/>
                        </a:rPr>
                        <a:t>Slawsoniet</a:t>
                      </a:r>
                      <a:endParaRPr lang="nl-BE" sz="2000" b="1" dirty="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a:noFill/>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VIII/J.06-80</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a:noFill/>
                    </a:lnB>
                    <a:solidFill>
                      <a:srgbClr val="EDEDED"/>
                    </a:solidFill>
                  </a:tcPr>
                </a:tc>
                <a:tc>
                  <a:txBody>
                    <a:bodyPr/>
                    <a:lstStyle/>
                    <a:p>
                      <a:pPr>
                        <a:lnSpc>
                          <a:spcPct val="115000"/>
                        </a:lnSpc>
                        <a:spcAft>
                          <a:spcPts val="0"/>
                        </a:spcAft>
                      </a:pPr>
                      <a:r>
                        <a:rPr lang="nl-BE" sz="1000">
                          <a:solidFill>
                            <a:srgbClr val="000000"/>
                          </a:solidFill>
                          <a:latin typeface="Arial"/>
                          <a:ea typeface="Times New Roman"/>
                          <a:cs typeface="Times New Roman"/>
                        </a:rPr>
                        <a:t>Monoklin</a:t>
                      </a:r>
                      <a:endParaRPr lang="nl-BE" sz="70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a:noFill/>
                    </a:lnB>
                    <a:solidFill>
                      <a:srgbClr val="EDEDED"/>
                    </a:solidFill>
                  </a:tcPr>
                </a:tc>
                <a:tc>
                  <a:txBody>
                    <a:bodyPr/>
                    <a:lstStyle/>
                    <a:p>
                      <a:pPr>
                        <a:lnSpc>
                          <a:spcPct val="115000"/>
                        </a:lnSpc>
                        <a:spcAft>
                          <a:spcPts val="0"/>
                        </a:spcAft>
                      </a:pPr>
                      <a:r>
                        <a:rPr lang="nl-BE" sz="1000" dirty="0">
                          <a:solidFill>
                            <a:srgbClr val="000000"/>
                          </a:solidFill>
                          <a:latin typeface="Arial"/>
                          <a:ea typeface="Times New Roman"/>
                          <a:cs typeface="Times New Roman"/>
                        </a:rPr>
                        <a:t>(Sr,Ca)Al</a:t>
                      </a:r>
                      <a:r>
                        <a:rPr lang="nl-BE" sz="1000" baseline="-25000" dirty="0">
                          <a:solidFill>
                            <a:srgbClr val="000000"/>
                          </a:solidFill>
                          <a:latin typeface="Arial"/>
                          <a:ea typeface="Times New Roman"/>
                          <a:cs typeface="Times New Roman"/>
                        </a:rPr>
                        <a:t>2</a:t>
                      </a:r>
                      <a:r>
                        <a:rPr lang="nl-BE" sz="1000" dirty="0">
                          <a:solidFill>
                            <a:srgbClr val="000000"/>
                          </a:solidFill>
                          <a:latin typeface="Arial"/>
                          <a:ea typeface="Times New Roman"/>
                          <a:cs typeface="Times New Roman"/>
                        </a:rPr>
                        <a:t>Si</a:t>
                      </a:r>
                      <a:r>
                        <a:rPr lang="nl-BE" sz="1000" baseline="-25000" dirty="0">
                          <a:solidFill>
                            <a:srgbClr val="000000"/>
                          </a:solidFill>
                          <a:latin typeface="Arial"/>
                          <a:ea typeface="Times New Roman"/>
                          <a:cs typeface="Times New Roman"/>
                        </a:rPr>
                        <a:t>2</a:t>
                      </a:r>
                      <a:r>
                        <a:rPr lang="nl-BE" sz="1000" dirty="0">
                          <a:solidFill>
                            <a:srgbClr val="000000"/>
                          </a:solidFill>
                          <a:latin typeface="Arial"/>
                          <a:ea typeface="Times New Roman"/>
                          <a:cs typeface="Times New Roman"/>
                        </a:rPr>
                        <a:t>O</a:t>
                      </a:r>
                      <a:r>
                        <a:rPr lang="nl-BE" sz="1000" baseline="-25000" dirty="0">
                          <a:solidFill>
                            <a:srgbClr val="000000"/>
                          </a:solidFill>
                          <a:latin typeface="Arial"/>
                          <a:ea typeface="Times New Roman"/>
                          <a:cs typeface="Times New Roman"/>
                        </a:rPr>
                        <a:t>8</a:t>
                      </a:r>
                      <a:endParaRPr lang="nl-BE" sz="700" dirty="0">
                        <a:latin typeface="Calibri"/>
                        <a:ea typeface="Calibri"/>
                        <a:cs typeface="Times New Roman"/>
                      </a:endParaRPr>
                    </a:p>
                  </a:txBody>
                  <a:tcPr marL="5813" marR="20152" marT="5813" marB="5813">
                    <a:lnL w="19050" cap="flat" cmpd="sng" algn="ctr">
                      <a:solidFill>
                        <a:srgbClr val="DDDDDD"/>
                      </a:solidFill>
                      <a:prstDash val="solid"/>
                      <a:round/>
                      <a:headEnd type="none" w="med" len="med"/>
                      <a:tailEnd type="none" w="med" len="med"/>
                    </a:lnL>
                    <a:lnR>
                      <a:noFill/>
                    </a:lnR>
                    <a:lnT w="19050" cap="flat" cmpd="sng" algn="ctr">
                      <a:solidFill>
                        <a:srgbClr val="DDDDDD"/>
                      </a:solidFill>
                      <a:prstDash val="solid"/>
                      <a:round/>
                      <a:headEnd type="none" w="med" len="med"/>
                      <a:tailEnd type="none" w="med" len="med"/>
                    </a:lnT>
                    <a:lnB>
                      <a:noFill/>
                    </a:lnB>
                    <a:solidFill>
                      <a:srgbClr val="EDEDED"/>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755576" y="908720"/>
            <a:ext cx="4896544" cy="461665"/>
          </a:xfrm>
          <a:prstGeom prst="rect">
            <a:avLst/>
          </a:prstGeom>
          <a:noFill/>
        </p:spPr>
        <p:txBody>
          <a:bodyPr wrap="square" rtlCol="0">
            <a:spAutoFit/>
          </a:bodyPr>
          <a:lstStyle/>
          <a:p>
            <a:r>
              <a:rPr lang="nl-BE" sz="2400" b="1" dirty="0"/>
              <a:t>BUDDINGTONIET</a:t>
            </a:r>
          </a:p>
        </p:txBody>
      </p:sp>
      <p:pic>
        <p:nvPicPr>
          <p:cNvPr id="1026" name="Picture 2" descr="071-22.jpg (45581 bytes)"/>
          <p:cNvPicPr>
            <a:picLocks noChangeAspect="1" noChangeArrowheads="1"/>
          </p:cNvPicPr>
          <p:nvPr/>
        </p:nvPicPr>
        <p:blipFill>
          <a:blip r:embed="rId2" cstate="print"/>
          <a:srcRect/>
          <a:stretch>
            <a:fillRect/>
          </a:stretch>
        </p:blipFill>
        <p:spPr bwMode="auto">
          <a:xfrm>
            <a:off x="2555776" y="1988840"/>
            <a:ext cx="3543300" cy="3333750"/>
          </a:xfrm>
          <a:prstGeom prst="rect">
            <a:avLst/>
          </a:prstGeom>
          <a:noFill/>
        </p:spPr>
      </p:pic>
      <p:sp>
        <p:nvSpPr>
          <p:cNvPr id="4" name="Tekstvak 3"/>
          <p:cNvSpPr txBox="1"/>
          <p:nvPr/>
        </p:nvSpPr>
        <p:spPr>
          <a:xfrm>
            <a:off x="323528" y="5877272"/>
            <a:ext cx="7920880" cy="461665"/>
          </a:xfrm>
          <a:prstGeom prst="rect">
            <a:avLst/>
          </a:prstGeom>
          <a:noFill/>
        </p:spPr>
        <p:txBody>
          <a:bodyPr wrap="square" rtlCol="0">
            <a:spAutoFit/>
          </a:bodyPr>
          <a:lstStyle/>
          <a:p>
            <a:r>
              <a:rPr lang="en-US" sz="2400" b="1" dirty="0"/>
              <a:t>Sharon Heights, Menlo Park, San Mateo County, </a:t>
            </a:r>
            <a:r>
              <a:rPr lang="en-US" sz="2400" b="1" dirty="0">
                <a:hlinkClick r:id="rId3" action="ppaction://hlinkfile"/>
              </a:rPr>
              <a:t>California</a:t>
            </a:r>
            <a:endParaRPr lang="nl-BE" sz="24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arge Kokchetavite Image"/>
          <p:cNvPicPr>
            <a:picLocks noChangeAspect="1" noChangeArrowheads="1"/>
          </p:cNvPicPr>
          <p:nvPr/>
        </p:nvPicPr>
        <p:blipFill>
          <a:blip r:embed="rId2" cstate="print"/>
          <a:srcRect l="28134" t="25387"/>
          <a:stretch>
            <a:fillRect/>
          </a:stretch>
        </p:blipFill>
        <p:spPr bwMode="auto">
          <a:xfrm>
            <a:off x="2483768" y="1700808"/>
            <a:ext cx="6160740" cy="4797152"/>
          </a:xfrm>
          <a:prstGeom prst="rect">
            <a:avLst/>
          </a:prstGeom>
          <a:noFill/>
        </p:spPr>
      </p:pic>
      <p:sp>
        <p:nvSpPr>
          <p:cNvPr id="4" name="Tekstvak 3"/>
          <p:cNvSpPr txBox="1"/>
          <p:nvPr/>
        </p:nvSpPr>
        <p:spPr>
          <a:xfrm>
            <a:off x="827584" y="764704"/>
            <a:ext cx="7848872" cy="864096"/>
          </a:xfrm>
          <a:prstGeom prst="rect">
            <a:avLst/>
          </a:prstGeom>
          <a:noFill/>
        </p:spPr>
        <p:txBody>
          <a:bodyPr wrap="square" rtlCol="0">
            <a:spAutoFit/>
          </a:bodyPr>
          <a:lstStyle/>
          <a:p>
            <a:r>
              <a:rPr lang="nl-BE" sz="2400" b="1" dirty="0"/>
              <a:t>KOKCHETAVIET </a:t>
            </a:r>
          </a:p>
          <a:p>
            <a:pPr algn="r"/>
            <a:r>
              <a:rPr lang="nl-BE" sz="2400" b="1" dirty="0" err="1"/>
              <a:t>Kokchetavgebergte</a:t>
            </a:r>
            <a:r>
              <a:rPr lang="nl-BE" sz="2400" b="1" dirty="0"/>
              <a:t>, Kazakstan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rik\Pictures\Geologie\eigen fotos veldspaat\P9102189.JPG"/>
          <p:cNvPicPr>
            <a:picLocks noChangeAspect="1" noChangeArrowheads="1"/>
          </p:cNvPicPr>
          <p:nvPr/>
        </p:nvPicPr>
        <p:blipFill>
          <a:blip r:embed="rId2" cstate="print"/>
          <a:srcRect/>
          <a:stretch>
            <a:fillRect/>
          </a:stretch>
        </p:blipFill>
        <p:spPr bwMode="auto">
          <a:xfrm>
            <a:off x="2339752" y="1772816"/>
            <a:ext cx="5976664" cy="4104456"/>
          </a:xfrm>
          <a:prstGeom prst="rect">
            <a:avLst/>
          </a:prstGeom>
          <a:noFill/>
        </p:spPr>
      </p:pic>
      <p:sp>
        <p:nvSpPr>
          <p:cNvPr id="3" name="Tekstvak 2"/>
          <p:cNvSpPr txBox="1"/>
          <p:nvPr/>
        </p:nvSpPr>
        <p:spPr>
          <a:xfrm>
            <a:off x="1043608" y="908720"/>
            <a:ext cx="6264696" cy="461665"/>
          </a:xfrm>
          <a:prstGeom prst="rect">
            <a:avLst/>
          </a:prstGeom>
          <a:noFill/>
        </p:spPr>
        <p:txBody>
          <a:bodyPr wrap="square" rtlCol="0">
            <a:spAutoFit/>
          </a:bodyPr>
          <a:lstStyle/>
          <a:p>
            <a:r>
              <a:rPr lang="nl-BE" sz="2400" b="1" dirty="0"/>
              <a:t>SANIDIEN van de </a:t>
            </a:r>
            <a:r>
              <a:rPr lang="nl-BE" sz="2400" b="1" dirty="0" err="1"/>
              <a:t>Drachenfels</a:t>
            </a:r>
            <a:r>
              <a:rPr lang="nl-BE" sz="2400" b="1" dirty="0"/>
              <a:t> (TL)</a:t>
            </a:r>
            <a:endParaRPr lang="nl-BE"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eigen fotos veldspaat\P9032132.JPG"/>
          <p:cNvPicPr>
            <a:picLocks noChangeAspect="1" noChangeArrowheads="1"/>
          </p:cNvPicPr>
          <p:nvPr/>
        </p:nvPicPr>
        <p:blipFill>
          <a:blip r:embed="rId2" cstate="print"/>
          <a:srcRect/>
          <a:stretch>
            <a:fillRect/>
          </a:stretch>
        </p:blipFill>
        <p:spPr bwMode="auto">
          <a:xfrm>
            <a:off x="323528" y="332656"/>
            <a:ext cx="7488832" cy="6192688"/>
          </a:xfrm>
          <a:prstGeom prst="rect">
            <a:avLst/>
          </a:prstGeom>
          <a:noFill/>
        </p:spPr>
      </p:pic>
      <p:sp>
        <p:nvSpPr>
          <p:cNvPr id="3" name="Tekstvak 2"/>
          <p:cNvSpPr txBox="1"/>
          <p:nvPr/>
        </p:nvSpPr>
        <p:spPr>
          <a:xfrm>
            <a:off x="4860032" y="5661248"/>
            <a:ext cx="3600400" cy="830997"/>
          </a:xfrm>
          <a:prstGeom prst="rect">
            <a:avLst/>
          </a:prstGeom>
          <a:noFill/>
        </p:spPr>
        <p:txBody>
          <a:bodyPr wrap="square" rtlCol="0">
            <a:spAutoFit/>
          </a:bodyPr>
          <a:lstStyle/>
          <a:p>
            <a:r>
              <a:rPr lang="nl-BE" sz="2400" b="1" dirty="0"/>
              <a:t>MIKROKLIEN</a:t>
            </a:r>
          </a:p>
          <a:p>
            <a:r>
              <a:rPr lang="nl-BE" sz="2400" b="1" dirty="0"/>
              <a:t>Lake George, </a:t>
            </a:r>
            <a:r>
              <a:rPr lang="nl-BE" sz="2400" b="1" dirty="0" err="1"/>
              <a:t>Colorado</a:t>
            </a:r>
            <a:endParaRPr lang="nl-BE" sz="24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erik\Pictures\Geologie\eigen fotos veldspaat\P9032031.JPG"/>
          <p:cNvPicPr>
            <a:picLocks noChangeAspect="1" noChangeArrowheads="1"/>
          </p:cNvPicPr>
          <p:nvPr/>
        </p:nvPicPr>
        <p:blipFill>
          <a:blip r:embed="rId2" cstate="print"/>
          <a:srcRect/>
          <a:stretch>
            <a:fillRect/>
          </a:stretch>
        </p:blipFill>
        <p:spPr bwMode="auto">
          <a:xfrm>
            <a:off x="2483768" y="929298"/>
            <a:ext cx="6048672" cy="5568662"/>
          </a:xfrm>
          <a:prstGeom prst="rect">
            <a:avLst/>
          </a:prstGeom>
          <a:noFill/>
        </p:spPr>
      </p:pic>
      <p:sp>
        <p:nvSpPr>
          <p:cNvPr id="3" name="Tekstvak 2"/>
          <p:cNvSpPr txBox="1"/>
          <p:nvPr/>
        </p:nvSpPr>
        <p:spPr>
          <a:xfrm>
            <a:off x="467544" y="1124744"/>
            <a:ext cx="1944216" cy="1569660"/>
          </a:xfrm>
          <a:prstGeom prst="rect">
            <a:avLst/>
          </a:prstGeom>
          <a:noFill/>
        </p:spPr>
        <p:txBody>
          <a:bodyPr wrap="square" rtlCol="0">
            <a:spAutoFit/>
          </a:bodyPr>
          <a:lstStyle/>
          <a:p>
            <a:r>
              <a:rPr lang="nl-BE" sz="2400" b="1" dirty="0"/>
              <a:t>MIKROKLIEN</a:t>
            </a:r>
          </a:p>
          <a:p>
            <a:r>
              <a:rPr lang="nl-BE" sz="2400" b="1" dirty="0"/>
              <a:t>“amazoniet”</a:t>
            </a:r>
          </a:p>
          <a:p>
            <a:r>
              <a:rPr lang="nl-BE" sz="2400" b="1" dirty="0" err="1"/>
              <a:t>Pike’s</a:t>
            </a:r>
            <a:r>
              <a:rPr lang="nl-BE" sz="2400" b="1" dirty="0"/>
              <a:t> </a:t>
            </a:r>
            <a:r>
              <a:rPr lang="nl-BE" sz="2400" b="1" dirty="0" err="1"/>
              <a:t>Peak</a:t>
            </a:r>
            <a:endParaRPr lang="nl-BE" sz="2400" b="1" dirty="0"/>
          </a:p>
          <a:p>
            <a:r>
              <a:rPr lang="nl-BE" sz="2400" b="1" dirty="0" err="1"/>
              <a:t>Colorado</a:t>
            </a:r>
            <a:endParaRPr lang="nl-BE" sz="24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827584" y="692696"/>
            <a:ext cx="6912768" cy="1200329"/>
          </a:xfrm>
          <a:prstGeom prst="rect">
            <a:avLst/>
          </a:prstGeom>
          <a:noFill/>
        </p:spPr>
        <p:txBody>
          <a:bodyPr wrap="square" rtlCol="0">
            <a:spAutoFit/>
          </a:bodyPr>
          <a:lstStyle/>
          <a:p>
            <a:r>
              <a:rPr lang="nl-BE" sz="2400" b="1" dirty="0" err="1"/>
              <a:t>Rubiklien</a:t>
            </a:r>
            <a:r>
              <a:rPr lang="nl-BE" sz="2400" b="1" dirty="0"/>
              <a:t> in </a:t>
            </a:r>
            <a:r>
              <a:rPr lang="nl-BE" sz="2400" b="1" dirty="0" err="1"/>
              <a:t>polluciet</a:t>
            </a:r>
            <a:r>
              <a:rPr lang="nl-BE" sz="2400" b="1" dirty="0"/>
              <a:t>:</a:t>
            </a:r>
          </a:p>
          <a:p>
            <a:r>
              <a:rPr lang="nl-BE" sz="2400" b="1" u="sng" dirty="0" err="1">
                <a:hlinkClick r:id="rId2"/>
              </a:rPr>
              <a:t>Vasin-Myl'k</a:t>
            </a:r>
            <a:r>
              <a:rPr lang="nl-BE" sz="2400" b="1" u="sng" dirty="0">
                <a:hlinkClick r:id="rId2"/>
              </a:rPr>
              <a:t> </a:t>
            </a:r>
            <a:r>
              <a:rPr lang="nl-BE" sz="2400" b="1" u="sng" dirty="0" err="1">
                <a:hlinkClick r:id="rId2"/>
              </a:rPr>
              <a:t>Mt</a:t>
            </a:r>
            <a:r>
              <a:rPr lang="nl-BE" sz="2400" b="1" u="sng" dirty="0">
                <a:hlinkClick r:id="rId2"/>
              </a:rPr>
              <a:t>, </a:t>
            </a:r>
            <a:r>
              <a:rPr lang="nl-BE" sz="2400" b="1" u="sng" dirty="0" err="1">
                <a:hlinkClick r:id="rId2"/>
              </a:rPr>
              <a:t>Voron'i</a:t>
            </a:r>
            <a:r>
              <a:rPr lang="nl-BE" sz="2400" b="1" u="sng" dirty="0">
                <a:hlinkClick r:id="rId2"/>
              </a:rPr>
              <a:t> Toendra, Kola, </a:t>
            </a:r>
            <a:r>
              <a:rPr lang="nl-BE" sz="2400" b="1" u="sng" dirty="0" err="1">
                <a:hlinkClick r:id="rId2"/>
              </a:rPr>
              <a:t>Russia</a:t>
            </a:r>
            <a:endParaRPr lang="nl-BE" sz="2400" b="1" u="sng" dirty="0"/>
          </a:p>
          <a:p>
            <a:endParaRPr lang="nl-BE" sz="2400" b="1" dirty="0"/>
          </a:p>
        </p:txBody>
      </p:sp>
      <p:pic>
        <p:nvPicPr>
          <p:cNvPr id="1026" name="Picture 2"/>
          <p:cNvPicPr>
            <a:picLocks noChangeAspect="1" noChangeArrowheads="1"/>
          </p:cNvPicPr>
          <p:nvPr/>
        </p:nvPicPr>
        <p:blipFill>
          <a:blip r:embed="rId3" cstate="print"/>
          <a:srcRect b="15706"/>
          <a:stretch>
            <a:fillRect/>
          </a:stretch>
        </p:blipFill>
        <p:spPr bwMode="auto">
          <a:xfrm>
            <a:off x="1547664" y="1594540"/>
            <a:ext cx="7596336" cy="526346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veldspaat\eigen fotos veldspaat\PA222374.JPG"/>
          <p:cNvPicPr>
            <a:picLocks noChangeAspect="1" noChangeArrowheads="1"/>
          </p:cNvPicPr>
          <p:nvPr/>
        </p:nvPicPr>
        <p:blipFill>
          <a:blip r:embed="rId2" cstate="print"/>
          <a:srcRect/>
          <a:stretch>
            <a:fillRect/>
          </a:stretch>
        </p:blipFill>
        <p:spPr bwMode="auto">
          <a:xfrm>
            <a:off x="179512" y="2132856"/>
            <a:ext cx="8748464" cy="4509120"/>
          </a:xfrm>
          <a:prstGeom prst="rect">
            <a:avLst/>
          </a:prstGeom>
          <a:noFill/>
        </p:spPr>
      </p:pic>
      <p:sp>
        <p:nvSpPr>
          <p:cNvPr id="3" name="Tekstvak 2"/>
          <p:cNvSpPr txBox="1"/>
          <p:nvPr/>
        </p:nvSpPr>
        <p:spPr>
          <a:xfrm>
            <a:off x="2123728" y="1268760"/>
            <a:ext cx="5256584" cy="830997"/>
          </a:xfrm>
          <a:prstGeom prst="rect">
            <a:avLst/>
          </a:prstGeom>
          <a:noFill/>
        </p:spPr>
        <p:txBody>
          <a:bodyPr wrap="square" rtlCol="0">
            <a:spAutoFit/>
          </a:bodyPr>
          <a:lstStyle/>
          <a:p>
            <a:r>
              <a:rPr lang="nl-BE" sz="2400" b="1" dirty="0"/>
              <a:t>ORTHOKLAAS,</a:t>
            </a:r>
          </a:p>
          <a:p>
            <a:pPr algn="r"/>
            <a:r>
              <a:rPr lang="nl-BE" sz="2400" b="1" dirty="0" err="1"/>
              <a:t>Kustendil</a:t>
            </a:r>
            <a:r>
              <a:rPr lang="nl-BE" sz="2400" b="1" dirty="0"/>
              <a:t>, </a:t>
            </a:r>
            <a:r>
              <a:rPr lang="nl-BE" sz="2400" b="1" dirty="0" err="1"/>
              <a:t>Bulgarijë</a:t>
            </a:r>
            <a:endParaRPr lang="nl-BE" sz="2400"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erik\Pictures\Geologie\eigen fotos veldspaat\P9032047.JPG"/>
          <p:cNvPicPr>
            <a:picLocks noChangeAspect="1" noChangeArrowheads="1"/>
          </p:cNvPicPr>
          <p:nvPr/>
        </p:nvPicPr>
        <p:blipFill>
          <a:blip r:embed="rId2" cstate="print"/>
          <a:srcRect/>
          <a:stretch>
            <a:fillRect/>
          </a:stretch>
        </p:blipFill>
        <p:spPr bwMode="auto">
          <a:xfrm>
            <a:off x="2699791" y="1628800"/>
            <a:ext cx="5196359" cy="4536504"/>
          </a:xfrm>
          <a:prstGeom prst="rect">
            <a:avLst/>
          </a:prstGeom>
          <a:noFill/>
        </p:spPr>
      </p:pic>
      <p:sp>
        <p:nvSpPr>
          <p:cNvPr id="3" name="Tekstvak 2"/>
          <p:cNvSpPr txBox="1"/>
          <p:nvPr/>
        </p:nvSpPr>
        <p:spPr>
          <a:xfrm>
            <a:off x="1331640" y="692696"/>
            <a:ext cx="6552728" cy="830997"/>
          </a:xfrm>
          <a:prstGeom prst="rect">
            <a:avLst/>
          </a:prstGeom>
          <a:noFill/>
        </p:spPr>
        <p:txBody>
          <a:bodyPr wrap="square" rtlCol="0">
            <a:spAutoFit/>
          </a:bodyPr>
          <a:lstStyle/>
          <a:p>
            <a:r>
              <a:rPr lang="nl-BE" sz="2400" b="1" dirty="0"/>
              <a:t>ORTHOKLAAS, “Adulaar”</a:t>
            </a:r>
          </a:p>
          <a:p>
            <a:pPr algn="r"/>
            <a:r>
              <a:rPr lang="nl-BE" sz="2400" b="1" dirty="0" err="1"/>
              <a:t>Aeginendal</a:t>
            </a:r>
            <a:r>
              <a:rPr lang="nl-BE" sz="2400" b="1" dirty="0"/>
              <a:t>, Wallis, Zwitserland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erik\Pictures\Geologie\eigen fotos veldspaat\P9032133.JPG"/>
          <p:cNvPicPr>
            <a:picLocks noChangeAspect="1" noChangeArrowheads="1"/>
          </p:cNvPicPr>
          <p:nvPr/>
        </p:nvPicPr>
        <p:blipFill>
          <a:blip r:embed="rId2" cstate="print"/>
          <a:srcRect/>
          <a:stretch>
            <a:fillRect/>
          </a:stretch>
        </p:blipFill>
        <p:spPr bwMode="auto">
          <a:xfrm>
            <a:off x="2483768" y="2132856"/>
            <a:ext cx="5184576" cy="4032448"/>
          </a:xfrm>
          <a:prstGeom prst="rect">
            <a:avLst/>
          </a:prstGeom>
          <a:noFill/>
        </p:spPr>
      </p:pic>
      <p:sp>
        <p:nvSpPr>
          <p:cNvPr id="3" name="Tekstvak 2"/>
          <p:cNvSpPr txBox="1"/>
          <p:nvPr/>
        </p:nvSpPr>
        <p:spPr>
          <a:xfrm>
            <a:off x="395536" y="908720"/>
            <a:ext cx="7272808" cy="1107996"/>
          </a:xfrm>
          <a:prstGeom prst="rect">
            <a:avLst/>
          </a:prstGeom>
          <a:noFill/>
        </p:spPr>
        <p:txBody>
          <a:bodyPr wrap="square" rtlCol="0">
            <a:spAutoFit/>
          </a:bodyPr>
          <a:lstStyle/>
          <a:p>
            <a:r>
              <a:rPr lang="nl-BE" sz="2400" b="1" dirty="0"/>
              <a:t>ORTHOKLAAS  “valencianiet”</a:t>
            </a:r>
          </a:p>
          <a:p>
            <a:r>
              <a:rPr lang="nl-BE" sz="2400" b="1" dirty="0" err="1"/>
              <a:t>Valenciamijn</a:t>
            </a:r>
            <a:r>
              <a:rPr lang="nl-BE" sz="2400" b="1" dirty="0"/>
              <a:t>, </a:t>
            </a:r>
            <a:r>
              <a:rPr lang="nl-BE" sz="2400" b="1" dirty="0" err="1"/>
              <a:t>Guanajuato</a:t>
            </a:r>
            <a:r>
              <a:rPr lang="nl-BE" sz="2400" b="1" dirty="0"/>
              <a:t>, Mexico</a:t>
            </a:r>
          </a:p>
          <a:p>
            <a:endParaRPr lang="nl-BE"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Documents\Voordrachten\Veldspaat\Materiaal\image001.gif"/>
          <p:cNvPicPr>
            <a:picLocks noChangeAspect="1" noChangeArrowheads="1"/>
          </p:cNvPicPr>
          <p:nvPr/>
        </p:nvPicPr>
        <p:blipFill>
          <a:blip r:embed="rId2" cstate="print"/>
          <a:srcRect l="5391" t="5789" r="12267" b="6222"/>
          <a:stretch>
            <a:fillRect/>
          </a:stretch>
        </p:blipFill>
        <p:spPr bwMode="auto">
          <a:xfrm>
            <a:off x="243940" y="329886"/>
            <a:ext cx="8576532" cy="6267466"/>
          </a:xfrm>
          <a:prstGeom prst="rect">
            <a:avLst/>
          </a:prstGeom>
          <a:noFill/>
        </p:spPr>
      </p:pic>
      <p:sp>
        <p:nvSpPr>
          <p:cNvPr id="3" name="Tekstvak 2"/>
          <p:cNvSpPr txBox="1"/>
          <p:nvPr/>
        </p:nvSpPr>
        <p:spPr>
          <a:xfrm>
            <a:off x="0" y="6237312"/>
            <a:ext cx="9252520" cy="461665"/>
          </a:xfrm>
          <a:prstGeom prst="rect">
            <a:avLst/>
          </a:prstGeom>
          <a:noFill/>
        </p:spPr>
        <p:txBody>
          <a:bodyPr wrap="square" rtlCol="0">
            <a:spAutoFit/>
          </a:bodyPr>
          <a:lstStyle/>
          <a:p>
            <a:r>
              <a:rPr lang="nl-BE" sz="2400" b="1" dirty="0"/>
              <a:t>SAMENSTELLING VAN DE </a:t>
            </a:r>
            <a:r>
              <a:rPr lang="nl-BE" sz="2400" b="1" u="sng" dirty="0"/>
              <a:t>AARDKORST</a:t>
            </a:r>
            <a:r>
              <a:rPr lang="nl-BE" sz="2400" b="1" dirty="0"/>
              <a:t>: meer dan de helft veldspaat!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erik\Pictures\Geologie\eigen fotos veldspaat\P9032075.JPG"/>
          <p:cNvPicPr>
            <a:picLocks noChangeAspect="1" noChangeArrowheads="1"/>
          </p:cNvPicPr>
          <p:nvPr/>
        </p:nvPicPr>
        <p:blipFill>
          <a:blip r:embed="rId2" cstate="print"/>
          <a:srcRect/>
          <a:stretch>
            <a:fillRect/>
          </a:stretch>
        </p:blipFill>
        <p:spPr bwMode="auto">
          <a:xfrm>
            <a:off x="401297" y="1700808"/>
            <a:ext cx="7267047" cy="4176464"/>
          </a:xfrm>
          <a:prstGeom prst="rect">
            <a:avLst/>
          </a:prstGeom>
          <a:noFill/>
        </p:spPr>
      </p:pic>
      <p:sp>
        <p:nvSpPr>
          <p:cNvPr id="3" name="Tekstvak 2"/>
          <p:cNvSpPr txBox="1"/>
          <p:nvPr/>
        </p:nvSpPr>
        <p:spPr>
          <a:xfrm>
            <a:off x="611560" y="620688"/>
            <a:ext cx="4464496" cy="830997"/>
          </a:xfrm>
          <a:prstGeom prst="rect">
            <a:avLst/>
          </a:prstGeom>
          <a:noFill/>
        </p:spPr>
        <p:txBody>
          <a:bodyPr wrap="square" rtlCol="0">
            <a:spAutoFit/>
          </a:bodyPr>
          <a:lstStyle/>
          <a:p>
            <a:r>
              <a:rPr lang="nl-BE" sz="2400" b="1" dirty="0"/>
              <a:t>ORTHOKLAAS “paradoxiet “</a:t>
            </a:r>
          </a:p>
          <a:p>
            <a:r>
              <a:rPr lang="nl-BE" sz="2400" b="1" dirty="0" err="1"/>
              <a:t>Euboa</a:t>
            </a:r>
            <a:r>
              <a:rPr lang="nl-BE" sz="2400" b="1" dirty="0"/>
              <a:t>, Saksen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eigen fotos veldspaat\P9102135.JPG"/>
          <p:cNvPicPr>
            <a:picLocks noChangeAspect="1" noChangeArrowheads="1"/>
          </p:cNvPicPr>
          <p:nvPr/>
        </p:nvPicPr>
        <p:blipFill>
          <a:blip r:embed="rId2" cstate="print"/>
          <a:srcRect/>
          <a:stretch>
            <a:fillRect/>
          </a:stretch>
        </p:blipFill>
        <p:spPr bwMode="auto">
          <a:xfrm>
            <a:off x="2627784" y="2636912"/>
            <a:ext cx="5112568" cy="3456384"/>
          </a:xfrm>
          <a:prstGeom prst="rect">
            <a:avLst/>
          </a:prstGeom>
          <a:noFill/>
        </p:spPr>
      </p:pic>
      <p:sp>
        <p:nvSpPr>
          <p:cNvPr id="3" name="Tekstvak 2"/>
          <p:cNvSpPr txBox="1"/>
          <p:nvPr/>
        </p:nvSpPr>
        <p:spPr>
          <a:xfrm>
            <a:off x="1187624" y="1196752"/>
            <a:ext cx="4968552" cy="830997"/>
          </a:xfrm>
          <a:prstGeom prst="rect">
            <a:avLst/>
          </a:prstGeom>
          <a:noFill/>
        </p:spPr>
        <p:txBody>
          <a:bodyPr wrap="square" rtlCol="0">
            <a:spAutoFit/>
          </a:bodyPr>
          <a:lstStyle/>
          <a:p>
            <a:r>
              <a:rPr lang="nl-BE" sz="2400" b="1" dirty="0"/>
              <a:t>HYALOFAAN</a:t>
            </a:r>
          </a:p>
          <a:p>
            <a:r>
              <a:rPr lang="nl-BE" sz="2400" b="1" dirty="0" err="1"/>
              <a:t>Busovača</a:t>
            </a:r>
            <a:r>
              <a:rPr lang="nl-BE" sz="2400" b="1" dirty="0"/>
              <a:t>, Bosnië -Herzegovina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eigen fotos veldspaat\P9032101.JPG"/>
          <p:cNvPicPr>
            <a:picLocks noChangeAspect="1" noChangeArrowheads="1"/>
          </p:cNvPicPr>
          <p:nvPr/>
        </p:nvPicPr>
        <p:blipFill>
          <a:blip r:embed="rId2" cstate="print"/>
          <a:srcRect/>
          <a:stretch>
            <a:fillRect/>
          </a:stretch>
        </p:blipFill>
        <p:spPr bwMode="auto">
          <a:xfrm>
            <a:off x="611560" y="2276872"/>
            <a:ext cx="7848872" cy="3816424"/>
          </a:xfrm>
          <a:prstGeom prst="rect">
            <a:avLst/>
          </a:prstGeom>
          <a:noFill/>
        </p:spPr>
      </p:pic>
      <p:sp>
        <p:nvSpPr>
          <p:cNvPr id="5" name="Tekstvak 4"/>
          <p:cNvSpPr txBox="1"/>
          <p:nvPr/>
        </p:nvSpPr>
        <p:spPr>
          <a:xfrm>
            <a:off x="899592" y="1268760"/>
            <a:ext cx="7416824" cy="830997"/>
          </a:xfrm>
          <a:prstGeom prst="rect">
            <a:avLst/>
          </a:prstGeom>
          <a:noFill/>
        </p:spPr>
        <p:txBody>
          <a:bodyPr wrap="square" rtlCol="0">
            <a:spAutoFit/>
          </a:bodyPr>
          <a:lstStyle/>
          <a:p>
            <a:r>
              <a:rPr lang="nl-BE" sz="2400" b="1" dirty="0"/>
              <a:t>CELSIAAN </a:t>
            </a:r>
          </a:p>
          <a:p>
            <a:r>
              <a:rPr lang="nl-BE" sz="2400" b="1" dirty="0"/>
              <a:t>Benalt Mine, </a:t>
            </a:r>
            <a:r>
              <a:rPr lang="nl-BE" sz="2400" b="1" dirty="0" err="1"/>
              <a:t>Rhiw</a:t>
            </a:r>
            <a:r>
              <a:rPr lang="nl-BE" sz="2400" b="1" dirty="0"/>
              <a:t>, </a:t>
            </a:r>
            <a:r>
              <a:rPr lang="nl-BE" sz="2400" b="1" dirty="0" err="1"/>
              <a:t>Carnarvonshire</a:t>
            </a:r>
            <a:r>
              <a:rPr lang="nl-BE" sz="2400" b="1" dirty="0"/>
              <a:t>, </a:t>
            </a:r>
            <a:r>
              <a:rPr lang="nl-BE" sz="2400" b="1" dirty="0" err="1"/>
              <a:t>Gwynedd</a:t>
            </a:r>
            <a:r>
              <a:rPr lang="nl-BE" sz="2400" b="1" dirty="0"/>
              <a:t>, </a:t>
            </a:r>
            <a:r>
              <a:rPr lang="nl-BE" sz="2400" b="1" dirty="0">
                <a:hlinkClick r:id="rId3" action="ppaction://hlinkfile"/>
              </a:rPr>
              <a:t>Wales</a:t>
            </a:r>
            <a:endParaRPr lang="nl-BE" sz="2400"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683568" y="764704"/>
            <a:ext cx="7632848" cy="1200329"/>
          </a:xfrm>
          <a:prstGeom prst="rect">
            <a:avLst/>
          </a:prstGeom>
          <a:noFill/>
        </p:spPr>
        <p:txBody>
          <a:bodyPr wrap="square" rtlCol="0">
            <a:spAutoFit/>
          </a:bodyPr>
          <a:lstStyle/>
          <a:p>
            <a:r>
              <a:rPr lang="nl-BE" sz="2400" b="1" dirty="0"/>
              <a:t>PARACELSIAAN</a:t>
            </a:r>
          </a:p>
          <a:p>
            <a:r>
              <a:rPr lang="nl-BE" sz="2400" b="1" dirty="0"/>
              <a:t>Benalt Mine, </a:t>
            </a:r>
            <a:r>
              <a:rPr lang="nl-BE" sz="2400" b="1" dirty="0" err="1"/>
              <a:t>Rhiw</a:t>
            </a:r>
            <a:r>
              <a:rPr lang="nl-BE" sz="2400" b="1" dirty="0"/>
              <a:t>, </a:t>
            </a:r>
            <a:r>
              <a:rPr lang="nl-BE" sz="2400" b="1" dirty="0" err="1"/>
              <a:t>Carnarvonshire</a:t>
            </a:r>
            <a:r>
              <a:rPr lang="nl-BE" sz="2400" b="1" dirty="0"/>
              <a:t>, </a:t>
            </a:r>
            <a:r>
              <a:rPr lang="nl-BE" sz="2400" b="1" dirty="0" err="1"/>
              <a:t>Gwynedd</a:t>
            </a:r>
            <a:r>
              <a:rPr lang="nl-BE" sz="2400" b="1" dirty="0"/>
              <a:t>, </a:t>
            </a:r>
            <a:r>
              <a:rPr lang="nl-BE" sz="2400" b="1" dirty="0">
                <a:hlinkClick r:id="rId2" action="ppaction://hlinkfile"/>
              </a:rPr>
              <a:t>Wales</a:t>
            </a:r>
            <a:endParaRPr lang="nl-BE" sz="2400" b="1" dirty="0"/>
          </a:p>
          <a:p>
            <a:endParaRPr lang="nl-BE" sz="2400" b="1" dirty="0"/>
          </a:p>
        </p:txBody>
      </p:sp>
      <p:pic>
        <p:nvPicPr>
          <p:cNvPr id="43010" name="Picture 2" descr="261-29.jpg (53956 bytes)"/>
          <p:cNvPicPr>
            <a:picLocks noChangeAspect="1" noChangeArrowheads="1"/>
          </p:cNvPicPr>
          <p:nvPr/>
        </p:nvPicPr>
        <p:blipFill>
          <a:blip r:embed="rId3" cstate="print"/>
          <a:srcRect/>
          <a:stretch>
            <a:fillRect/>
          </a:stretch>
        </p:blipFill>
        <p:spPr bwMode="auto">
          <a:xfrm>
            <a:off x="2339752" y="2276872"/>
            <a:ext cx="3933825" cy="318135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971600" y="836712"/>
            <a:ext cx="5256584" cy="830997"/>
          </a:xfrm>
          <a:prstGeom prst="rect">
            <a:avLst/>
          </a:prstGeom>
          <a:noFill/>
        </p:spPr>
        <p:txBody>
          <a:bodyPr wrap="square" rtlCol="0">
            <a:spAutoFit/>
          </a:bodyPr>
          <a:lstStyle/>
          <a:p>
            <a:r>
              <a:rPr lang="nl-BE" sz="2400" b="1" dirty="0"/>
              <a:t>SLAWSONIET</a:t>
            </a:r>
          </a:p>
          <a:p>
            <a:r>
              <a:rPr lang="nl-BE" sz="2400" b="1" dirty="0" err="1"/>
              <a:t>Sarisaka</a:t>
            </a:r>
            <a:r>
              <a:rPr lang="nl-BE" sz="2400" b="1" dirty="0"/>
              <a:t>, </a:t>
            </a:r>
            <a:r>
              <a:rPr lang="nl-BE" sz="2400" b="1" dirty="0" err="1"/>
              <a:t>Kagami</a:t>
            </a:r>
            <a:r>
              <a:rPr lang="nl-BE" sz="2400" b="1" dirty="0"/>
              <a:t>, </a:t>
            </a:r>
            <a:r>
              <a:rPr lang="nl-BE" sz="2400" b="1" dirty="0" err="1"/>
              <a:t>Kochi</a:t>
            </a:r>
            <a:r>
              <a:rPr lang="nl-BE" sz="2400" b="1" dirty="0"/>
              <a:t>, </a:t>
            </a:r>
            <a:r>
              <a:rPr lang="nl-BE" sz="2400" b="1" dirty="0">
                <a:hlinkClick r:id="rId2" action="ppaction://hlinkfile"/>
              </a:rPr>
              <a:t>Japan</a:t>
            </a:r>
            <a:endParaRPr lang="nl-BE" sz="2400" b="1" dirty="0"/>
          </a:p>
        </p:txBody>
      </p:sp>
      <p:pic>
        <p:nvPicPr>
          <p:cNvPr id="41986" name="Picture 2" descr="206-13.jpg (92769 bytes)"/>
          <p:cNvPicPr>
            <a:picLocks noChangeAspect="1" noChangeArrowheads="1"/>
          </p:cNvPicPr>
          <p:nvPr/>
        </p:nvPicPr>
        <p:blipFill>
          <a:blip r:embed="rId3" cstate="print"/>
          <a:srcRect/>
          <a:stretch>
            <a:fillRect/>
          </a:stretch>
        </p:blipFill>
        <p:spPr bwMode="auto">
          <a:xfrm>
            <a:off x="2411760" y="2492896"/>
            <a:ext cx="5667375" cy="333375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nvGraphicFramePr>
        <p:xfrm>
          <a:off x="539552" y="332658"/>
          <a:ext cx="7992888" cy="5904655"/>
        </p:xfrm>
        <a:graphic>
          <a:graphicData uri="http://schemas.openxmlformats.org/drawingml/2006/table">
            <a:tbl>
              <a:tblPr/>
              <a:tblGrid>
                <a:gridCol w="1833231">
                  <a:extLst>
                    <a:ext uri="{9D8B030D-6E8A-4147-A177-3AD203B41FA5}">
                      <a16:colId xmlns:a16="http://schemas.microsoft.com/office/drawing/2014/main" val="20000"/>
                    </a:ext>
                  </a:extLst>
                </a:gridCol>
                <a:gridCol w="1752363">
                  <a:extLst>
                    <a:ext uri="{9D8B030D-6E8A-4147-A177-3AD203B41FA5}">
                      <a16:colId xmlns:a16="http://schemas.microsoft.com/office/drawing/2014/main" val="20001"/>
                    </a:ext>
                  </a:extLst>
                </a:gridCol>
                <a:gridCol w="1239470">
                  <a:extLst>
                    <a:ext uri="{9D8B030D-6E8A-4147-A177-3AD203B41FA5}">
                      <a16:colId xmlns:a16="http://schemas.microsoft.com/office/drawing/2014/main" val="20002"/>
                    </a:ext>
                  </a:extLst>
                </a:gridCol>
                <a:gridCol w="1449726">
                  <a:extLst>
                    <a:ext uri="{9D8B030D-6E8A-4147-A177-3AD203B41FA5}">
                      <a16:colId xmlns:a16="http://schemas.microsoft.com/office/drawing/2014/main" val="20003"/>
                    </a:ext>
                  </a:extLst>
                </a:gridCol>
                <a:gridCol w="1718098">
                  <a:extLst>
                    <a:ext uri="{9D8B030D-6E8A-4147-A177-3AD203B41FA5}">
                      <a16:colId xmlns:a16="http://schemas.microsoft.com/office/drawing/2014/main" val="20004"/>
                    </a:ext>
                  </a:extLst>
                </a:gridCol>
              </a:tblGrid>
              <a:tr h="800174">
                <a:tc rowSpan="6">
                  <a:txBody>
                    <a:bodyPr/>
                    <a:lstStyle/>
                    <a:p>
                      <a:pPr>
                        <a:lnSpc>
                          <a:spcPct val="115000"/>
                        </a:lnSpc>
                        <a:spcAft>
                          <a:spcPts val="0"/>
                        </a:spcAft>
                      </a:pPr>
                      <a:r>
                        <a:rPr lang="nl-BE" sz="2000" dirty="0" err="1">
                          <a:solidFill>
                            <a:srgbClr val="000000"/>
                          </a:solidFill>
                          <a:latin typeface="Arial"/>
                          <a:ea typeface="Times New Roman"/>
                          <a:cs typeface="Times New Roman"/>
                        </a:rPr>
                        <a:t>Anorthoklaas-Anorthiet-Banalsiet-Serie</a:t>
                      </a:r>
                      <a:endParaRPr lang="nl-BE" sz="2000" dirty="0">
                        <a:latin typeface="Calibri"/>
                        <a:ea typeface="Calibri"/>
                        <a:cs typeface="Times New Roman"/>
                      </a:endParaRPr>
                    </a:p>
                  </a:txBody>
                  <a:tcPr marL="7899" marR="27384" marT="7899" marB="7899">
                    <a:lnL>
                      <a:noFill/>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tc>
                  <a:txBody>
                    <a:bodyPr/>
                    <a:lstStyle/>
                    <a:p>
                      <a:pPr>
                        <a:lnSpc>
                          <a:spcPct val="115000"/>
                        </a:lnSpc>
                        <a:spcAft>
                          <a:spcPts val="0"/>
                        </a:spcAft>
                      </a:pPr>
                      <a:r>
                        <a:rPr lang="nl-BE" sz="2000" b="1" u="sng" dirty="0">
                          <a:solidFill>
                            <a:srgbClr val="334466"/>
                          </a:solidFill>
                          <a:latin typeface="Arial"/>
                          <a:ea typeface="Times New Roman"/>
                          <a:cs typeface="Times New Roman"/>
                          <a:hlinkClick r:id="rId2"/>
                        </a:rPr>
                        <a:t>Anorthoklaas</a:t>
                      </a:r>
                      <a:endParaRPr lang="nl-BE" sz="2000" b="1" dirty="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tc>
                  <a:txBody>
                    <a:bodyPr/>
                    <a:lstStyle/>
                    <a:p>
                      <a:pPr>
                        <a:lnSpc>
                          <a:spcPct val="115000"/>
                        </a:lnSpc>
                        <a:spcAft>
                          <a:spcPts val="0"/>
                        </a:spcAft>
                      </a:pPr>
                      <a:r>
                        <a:rPr lang="nl-BE" sz="1400">
                          <a:solidFill>
                            <a:srgbClr val="000000"/>
                          </a:solidFill>
                          <a:latin typeface="Arial"/>
                          <a:ea typeface="Times New Roman"/>
                          <a:cs typeface="Times New Roman"/>
                        </a:rPr>
                        <a:t>VIII/J.07-10</a:t>
                      </a:r>
                      <a:endParaRPr lang="nl-BE" sz="90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tc>
                  <a:txBody>
                    <a:bodyPr/>
                    <a:lstStyle/>
                    <a:p>
                      <a:pPr>
                        <a:lnSpc>
                          <a:spcPct val="115000"/>
                        </a:lnSpc>
                        <a:spcAft>
                          <a:spcPts val="0"/>
                        </a:spcAft>
                      </a:pPr>
                      <a:r>
                        <a:rPr lang="nl-BE" sz="1400">
                          <a:solidFill>
                            <a:srgbClr val="000000"/>
                          </a:solidFill>
                          <a:latin typeface="Arial"/>
                          <a:ea typeface="Times New Roman"/>
                          <a:cs typeface="Times New Roman"/>
                        </a:rPr>
                        <a:t>Triklin</a:t>
                      </a:r>
                      <a:endParaRPr lang="nl-BE" sz="90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tc>
                  <a:txBody>
                    <a:bodyPr/>
                    <a:lstStyle/>
                    <a:p>
                      <a:pPr>
                        <a:lnSpc>
                          <a:spcPct val="115000"/>
                        </a:lnSpc>
                        <a:spcAft>
                          <a:spcPts val="0"/>
                        </a:spcAft>
                      </a:pPr>
                      <a:r>
                        <a:rPr lang="nl-BE" sz="1400">
                          <a:solidFill>
                            <a:srgbClr val="000000"/>
                          </a:solidFill>
                          <a:latin typeface="Arial"/>
                          <a:ea typeface="Times New Roman"/>
                          <a:cs typeface="Times New Roman"/>
                        </a:rPr>
                        <a:t>(Na,K)AlSi</a:t>
                      </a:r>
                      <a:r>
                        <a:rPr lang="nl-BE" sz="1400" baseline="-25000">
                          <a:solidFill>
                            <a:srgbClr val="000000"/>
                          </a:solidFill>
                          <a:latin typeface="Arial"/>
                          <a:ea typeface="Times New Roman"/>
                          <a:cs typeface="Times New Roman"/>
                        </a:rPr>
                        <a:t>3</a:t>
                      </a:r>
                      <a:r>
                        <a:rPr lang="nl-BE" sz="1400">
                          <a:solidFill>
                            <a:srgbClr val="000000"/>
                          </a:solidFill>
                          <a:latin typeface="Arial"/>
                          <a:ea typeface="Times New Roman"/>
                          <a:cs typeface="Times New Roman"/>
                        </a:rPr>
                        <a:t>O</a:t>
                      </a:r>
                      <a:r>
                        <a:rPr lang="nl-BE" sz="1400" baseline="-25000">
                          <a:solidFill>
                            <a:srgbClr val="000000"/>
                          </a:solidFill>
                          <a:latin typeface="Arial"/>
                          <a:ea typeface="Times New Roman"/>
                          <a:cs typeface="Times New Roman"/>
                        </a:rPr>
                        <a:t>8</a:t>
                      </a:r>
                      <a:endParaRPr lang="nl-BE" sz="90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a:noFill/>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826168">
                <a:tc vMerge="1">
                  <a:txBody>
                    <a:bodyPr/>
                    <a:lstStyle/>
                    <a:p>
                      <a:endParaRPr lang="nl-BE"/>
                    </a:p>
                  </a:txBody>
                  <a:tcPr/>
                </a:tc>
                <a:tc>
                  <a:txBody>
                    <a:bodyPr/>
                    <a:lstStyle/>
                    <a:p>
                      <a:pPr>
                        <a:lnSpc>
                          <a:spcPct val="115000"/>
                        </a:lnSpc>
                        <a:spcAft>
                          <a:spcPts val="0"/>
                        </a:spcAft>
                      </a:pPr>
                      <a:r>
                        <a:rPr lang="nl-BE" sz="2000" b="1" u="sng" dirty="0" err="1">
                          <a:solidFill>
                            <a:srgbClr val="334466"/>
                          </a:solidFill>
                          <a:latin typeface="Arial"/>
                          <a:ea typeface="Times New Roman"/>
                          <a:cs typeface="Times New Roman"/>
                          <a:hlinkClick r:id="rId3"/>
                        </a:rPr>
                        <a:t>Dmisteinber-giet</a:t>
                      </a:r>
                      <a:endParaRPr lang="nl-BE" sz="2000" b="1" dirty="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tc>
                  <a:txBody>
                    <a:bodyPr/>
                    <a:lstStyle/>
                    <a:p>
                      <a:pPr>
                        <a:lnSpc>
                          <a:spcPct val="115000"/>
                        </a:lnSpc>
                        <a:spcAft>
                          <a:spcPts val="0"/>
                        </a:spcAft>
                      </a:pPr>
                      <a:r>
                        <a:rPr lang="nl-BE" sz="1400">
                          <a:solidFill>
                            <a:srgbClr val="000000"/>
                          </a:solidFill>
                          <a:latin typeface="Arial"/>
                          <a:ea typeface="Times New Roman"/>
                          <a:cs typeface="Times New Roman"/>
                        </a:rPr>
                        <a:t>VIII/J.07-75</a:t>
                      </a:r>
                      <a:endParaRPr lang="nl-BE" sz="90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tc>
                  <a:txBody>
                    <a:bodyPr/>
                    <a:lstStyle/>
                    <a:p>
                      <a:pPr>
                        <a:lnSpc>
                          <a:spcPct val="115000"/>
                        </a:lnSpc>
                        <a:spcAft>
                          <a:spcPts val="0"/>
                        </a:spcAft>
                      </a:pPr>
                      <a:r>
                        <a:rPr lang="nl-BE" sz="1400">
                          <a:solidFill>
                            <a:srgbClr val="000000"/>
                          </a:solidFill>
                          <a:latin typeface="Arial"/>
                          <a:ea typeface="Times New Roman"/>
                          <a:cs typeface="Times New Roman"/>
                        </a:rPr>
                        <a:t>Hexagonal</a:t>
                      </a:r>
                      <a:endParaRPr lang="nl-BE" sz="90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tc>
                  <a:txBody>
                    <a:bodyPr/>
                    <a:lstStyle/>
                    <a:p>
                      <a:pPr>
                        <a:lnSpc>
                          <a:spcPct val="115000"/>
                        </a:lnSpc>
                        <a:spcAft>
                          <a:spcPts val="0"/>
                        </a:spcAft>
                      </a:pPr>
                      <a:r>
                        <a:rPr lang="nl-BE" sz="1400">
                          <a:solidFill>
                            <a:srgbClr val="000000"/>
                          </a:solidFill>
                          <a:latin typeface="Arial"/>
                          <a:ea typeface="Times New Roman"/>
                          <a:cs typeface="Times New Roman"/>
                        </a:rPr>
                        <a:t>CaAl</a:t>
                      </a:r>
                      <a:r>
                        <a:rPr lang="nl-BE" sz="1400" baseline="-25000">
                          <a:solidFill>
                            <a:srgbClr val="000000"/>
                          </a:solidFill>
                          <a:latin typeface="Arial"/>
                          <a:ea typeface="Times New Roman"/>
                          <a:cs typeface="Times New Roman"/>
                        </a:rPr>
                        <a:t>2</a:t>
                      </a:r>
                      <a:r>
                        <a:rPr lang="nl-BE" sz="1400">
                          <a:solidFill>
                            <a:srgbClr val="000000"/>
                          </a:solidFill>
                          <a:latin typeface="Arial"/>
                          <a:ea typeface="Times New Roman"/>
                          <a:cs typeface="Times New Roman"/>
                        </a:rPr>
                        <a:t>Si</a:t>
                      </a:r>
                      <a:r>
                        <a:rPr lang="nl-BE" sz="1400" baseline="-25000">
                          <a:solidFill>
                            <a:srgbClr val="000000"/>
                          </a:solidFill>
                          <a:latin typeface="Arial"/>
                          <a:ea typeface="Times New Roman"/>
                          <a:cs typeface="Times New Roman"/>
                        </a:rPr>
                        <a:t>2</a:t>
                      </a:r>
                      <a:r>
                        <a:rPr lang="nl-BE" sz="1400">
                          <a:solidFill>
                            <a:srgbClr val="000000"/>
                          </a:solidFill>
                          <a:latin typeface="Arial"/>
                          <a:ea typeface="Times New Roman"/>
                          <a:cs typeface="Times New Roman"/>
                        </a:rPr>
                        <a:t>O</a:t>
                      </a:r>
                      <a:r>
                        <a:rPr lang="nl-BE" sz="1400" baseline="-25000">
                          <a:solidFill>
                            <a:srgbClr val="000000"/>
                          </a:solidFill>
                          <a:latin typeface="Arial"/>
                          <a:ea typeface="Times New Roman"/>
                          <a:cs typeface="Times New Roman"/>
                        </a:rPr>
                        <a:t>8</a:t>
                      </a:r>
                      <a:endParaRPr lang="nl-BE" sz="90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a:noFill/>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800174">
                <a:tc vMerge="1">
                  <a:txBody>
                    <a:bodyPr/>
                    <a:lstStyle/>
                    <a:p>
                      <a:endParaRPr lang="nl-BE"/>
                    </a:p>
                  </a:txBody>
                  <a:tcPr/>
                </a:tc>
                <a:tc>
                  <a:txBody>
                    <a:bodyPr/>
                    <a:lstStyle/>
                    <a:p>
                      <a:pPr>
                        <a:lnSpc>
                          <a:spcPct val="115000"/>
                        </a:lnSpc>
                        <a:spcAft>
                          <a:spcPts val="0"/>
                        </a:spcAft>
                      </a:pPr>
                      <a:r>
                        <a:rPr lang="nl-BE" sz="2000" b="1" u="sng" dirty="0" err="1">
                          <a:solidFill>
                            <a:srgbClr val="334466"/>
                          </a:solidFill>
                          <a:latin typeface="Arial"/>
                          <a:ea typeface="Times New Roman"/>
                          <a:cs typeface="Times New Roman"/>
                          <a:hlinkClick r:id="rId4"/>
                        </a:rPr>
                        <a:t>Svyatoslaviet</a:t>
                      </a:r>
                      <a:endParaRPr lang="nl-BE" sz="2000" b="1" dirty="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tc>
                  <a:txBody>
                    <a:bodyPr/>
                    <a:lstStyle/>
                    <a:p>
                      <a:pPr>
                        <a:lnSpc>
                          <a:spcPct val="115000"/>
                        </a:lnSpc>
                        <a:spcAft>
                          <a:spcPts val="0"/>
                        </a:spcAft>
                      </a:pPr>
                      <a:r>
                        <a:rPr lang="nl-BE" sz="1400">
                          <a:solidFill>
                            <a:srgbClr val="000000"/>
                          </a:solidFill>
                          <a:latin typeface="Arial"/>
                          <a:ea typeface="Times New Roman"/>
                          <a:cs typeface="Times New Roman"/>
                        </a:rPr>
                        <a:t>VIII/J.07-80</a:t>
                      </a:r>
                      <a:endParaRPr lang="nl-BE" sz="90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tc>
                  <a:txBody>
                    <a:bodyPr/>
                    <a:lstStyle/>
                    <a:p>
                      <a:pPr>
                        <a:lnSpc>
                          <a:spcPct val="115000"/>
                        </a:lnSpc>
                        <a:spcAft>
                          <a:spcPts val="0"/>
                        </a:spcAft>
                      </a:pPr>
                      <a:r>
                        <a:rPr lang="nl-BE" sz="1400">
                          <a:solidFill>
                            <a:srgbClr val="000000"/>
                          </a:solidFill>
                          <a:latin typeface="Arial"/>
                          <a:ea typeface="Times New Roman"/>
                          <a:cs typeface="Times New Roman"/>
                        </a:rPr>
                        <a:t>Orthorhombisch</a:t>
                      </a:r>
                      <a:endParaRPr lang="nl-BE" sz="90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tc>
                  <a:txBody>
                    <a:bodyPr/>
                    <a:lstStyle/>
                    <a:p>
                      <a:pPr>
                        <a:lnSpc>
                          <a:spcPct val="115000"/>
                        </a:lnSpc>
                        <a:spcAft>
                          <a:spcPts val="0"/>
                        </a:spcAft>
                      </a:pPr>
                      <a:r>
                        <a:rPr lang="nl-BE" sz="1400">
                          <a:solidFill>
                            <a:srgbClr val="000000"/>
                          </a:solidFill>
                          <a:latin typeface="Arial"/>
                          <a:ea typeface="Times New Roman"/>
                          <a:cs typeface="Times New Roman"/>
                        </a:rPr>
                        <a:t>CaAl</a:t>
                      </a:r>
                      <a:r>
                        <a:rPr lang="nl-BE" sz="1400" baseline="-25000">
                          <a:solidFill>
                            <a:srgbClr val="000000"/>
                          </a:solidFill>
                          <a:latin typeface="Arial"/>
                          <a:ea typeface="Times New Roman"/>
                          <a:cs typeface="Times New Roman"/>
                        </a:rPr>
                        <a:t>2</a:t>
                      </a:r>
                      <a:r>
                        <a:rPr lang="nl-BE" sz="1400">
                          <a:solidFill>
                            <a:srgbClr val="000000"/>
                          </a:solidFill>
                          <a:latin typeface="Arial"/>
                          <a:ea typeface="Times New Roman"/>
                          <a:cs typeface="Times New Roman"/>
                        </a:rPr>
                        <a:t>Si</a:t>
                      </a:r>
                      <a:r>
                        <a:rPr lang="nl-BE" sz="1400" baseline="-25000">
                          <a:solidFill>
                            <a:srgbClr val="000000"/>
                          </a:solidFill>
                          <a:latin typeface="Arial"/>
                          <a:ea typeface="Times New Roman"/>
                          <a:cs typeface="Times New Roman"/>
                        </a:rPr>
                        <a:t>2</a:t>
                      </a:r>
                      <a:endParaRPr lang="nl-BE" sz="90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a:noFill/>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800174">
                <a:tc vMerge="1">
                  <a:txBody>
                    <a:bodyPr/>
                    <a:lstStyle/>
                    <a:p>
                      <a:endParaRPr lang="nl-BE"/>
                    </a:p>
                  </a:txBody>
                  <a:tcPr/>
                </a:tc>
                <a:tc>
                  <a:txBody>
                    <a:bodyPr/>
                    <a:lstStyle/>
                    <a:p>
                      <a:pPr>
                        <a:lnSpc>
                          <a:spcPct val="115000"/>
                        </a:lnSpc>
                        <a:spcAft>
                          <a:spcPts val="0"/>
                        </a:spcAft>
                      </a:pPr>
                      <a:r>
                        <a:rPr lang="nl-BE" sz="2000" b="1" u="sng" dirty="0" err="1">
                          <a:solidFill>
                            <a:srgbClr val="334466"/>
                          </a:solidFill>
                          <a:latin typeface="Arial"/>
                          <a:ea typeface="Times New Roman"/>
                          <a:cs typeface="Times New Roman"/>
                          <a:hlinkClick r:id="rId5"/>
                        </a:rPr>
                        <a:t>Stronalsiet</a:t>
                      </a:r>
                      <a:endParaRPr lang="nl-BE" sz="2000" b="1" dirty="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tc>
                  <a:txBody>
                    <a:bodyPr/>
                    <a:lstStyle/>
                    <a:p>
                      <a:pPr>
                        <a:lnSpc>
                          <a:spcPct val="115000"/>
                        </a:lnSpc>
                        <a:spcAft>
                          <a:spcPts val="0"/>
                        </a:spcAft>
                      </a:pPr>
                      <a:r>
                        <a:rPr lang="nl-BE" sz="1400">
                          <a:solidFill>
                            <a:srgbClr val="000000"/>
                          </a:solidFill>
                          <a:latin typeface="Arial"/>
                          <a:ea typeface="Times New Roman"/>
                          <a:cs typeface="Times New Roman"/>
                        </a:rPr>
                        <a:t>VIII/J.07-90</a:t>
                      </a:r>
                      <a:endParaRPr lang="nl-BE" sz="90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tc>
                  <a:txBody>
                    <a:bodyPr/>
                    <a:lstStyle/>
                    <a:p>
                      <a:pPr>
                        <a:lnSpc>
                          <a:spcPct val="115000"/>
                        </a:lnSpc>
                        <a:spcAft>
                          <a:spcPts val="0"/>
                        </a:spcAft>
                      </a:pPr>
                      <a:r>
                        <a:rPr lang="nl-BE" sz="1400">
                          <a:solidFill>
                            <a:srgbClr val="000000"/>
                          </a:solidFill>
                          <a:latin typeface="Arial"/>
                          <a:ea typeface="Times New Roman"/>
                          <a:cs typeface="Times New Roman"/>
                        </a:rPr>
                        <a:t>Orthorhombisch</a:t>
                      </a:r>
                      <a:endParaRPr lang="nl-BE" sz="90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tc>
                  <a:txBody>
                    <a:bodyPr/>
                    <a:lstStyle/>
                    <a:p>
                      <a:pPr>
                        <a:lnSpc>
                          <a:spcPct val="115000"/>
                        </a:lnSpc>
                        <a:spcAft>
                          <a:spcPts val="0"/>
                        </a:spcAft>
                      </a:pPr>
                      <a:r>
                        <a:rPr lang="nl-BE" sz="1400">
                          <a:solidFill>
                            <a:srgbClr val="000000"/>
                          </a:solidFill>
                          <a:latin typeface="Arial"/>
                          <a:ea typeface="Times New Roman"/>
                          <a:cs typeface="Times New Roman"/>
                        </a:rPr>
                        <a:t>SrNa</a:t>
                      </a:r>
                      <a:r>
                        <a:rPr lang="nl-BE" sz="1400" baseline="-25000">
                          <a:solidFill>
                            <a:srgbClr val="000000"/>
                          </a:solidFill>
                          <a:latin typeface="Arial"/>
                          <a:ea typeface="Times New Roman"/>
                          <a:cs typeface="Times New Roman"/>
                        </a:rPr>
                        <a:t>2</a:t>
                      </a:r>
                      <a:r>
                        <a:rPr lang="nl-BE" sz="1400">
                          <a:solidFill>
                            <a:srgbClr val="000000"/>
                          </a:solidFill>
                          <a:latin typeface="Arial"/>
                          <a:ea typeface="Times New Roman"/>
                          <a:cs typeface="Times New Roman"/>
                        </a:rPr>
                        <a:t>Al</a:t>
                      </a:r>
                      <a:r>
                        <a:rPr lang="nl-BE" sz="1400" baseline="-25000">
                          <a:solidFill>
                            <a:srgbClr val="000000"/>
                          </a:solidFill>
                          <a:latin typeface="Arial"/>
                          <a:ea typeface="Times New Roman"/>
                          <a:cs typeface="Times New Roman"/>
                        </a:rPr>
                        <a:t>4</a:t>
                      </a:r>
                      <a:r>
                        <a:rPr lang="nl-BE" sz="1400">
                          <a:solidFill>
                            <a:srgbClr val="000000"/>
                          </a:solidFill>
                          <a:latin typeface="Arial"/>
                          <a:ea typeface="Times New Roman"/>
                          <a:cs typeface="Times New Roman"/>
                        </a:rPr>
                        <a:t>Si</a:t>
                      </a:r>
                      <a:r>
                        <a:rPr lang="nl-BE" sz="1400" baseline="-25000">
                          <a:solidFill>
                            <a:srgbClr val="000000"/>
                          </a:solidFill>
                          <a:latin typeface="Arial"/>
                          <a:ea typeface="Times New Roman"/>
                          <a:cs typeface="Times New Roman"/>
                        </a:rPr>
                        <a:t>4</a:t>
                      </a:r>
                      <a:r>
                        <a:rPr lang="nl-BE" sz="1400">
                          <a:solidFill>
                            <a:srgbClr val="000000"/>
                          </a:solidFill>
                          <a:latin typeface="Arial"/>
                          <a:ea typeface="Times New Roman"/>
                          <a:cs typeface="Times New Roman"/>
                        </a:rPr>
                        <a:t>O</a:t>
                      </a:r>
                      <a:r>
                        <a:rPr lang="nl-BE" sz="1400" baseline="-25000">
                          <a:solidFill>
                            <a:srgbClr val="000000"/>
                          </a:solidFill>
                          <a:latin typeface="Arial"/>
                          <a:ea typeface="Times New Roman"/>
                          <a:cs typeface="Times New Roman"/>
                        </a:rPr>
                        <a:t>16</a:t>
                      </a:r>
                      <a:endParaRPr lang="nl-BE" sz="90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a:noFill/>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800174">
                <a:tc vMerge="1">
                  <a:txBody>
                    <a:bodyPr/>
                    <a:lstStyle/>
                    <a:p>
                      <a:endParaRPr lang="nl-BE"/>
                    </a:p>
                  </a:txBody>
                  <a:tcPr/>
                </a:tc>
                <a:tc>
                  <a:txBody>
                    <a:bodyPr/>
                    <a:lstStyle/>
                    <a:p>
                      <a:pPr>
                        <a:lnSpc>
                          <a:spcPct val="115000"/>
                        </a:lnSpc>
                        <a:spcAft>
                          <a:spcPts val="0"/>
                        </a:spcAft>
                      </a:pPr>
                      <a:r>
                        <a:rPr lang="nl-BE" sz="2000" b="1" u="sng" dirty="0" err="1">
                          <a:solidFill>
                            <a:srgbClr val="334466"/>
                          </a:solidFill>
                          <a:latin typeface="Arial"/>
                          <a:ea typeface="Times New Roman"/>
                          <a:cs typeface="Times New Roman"/>
                          <a:hlinkClick r:id="rId6"/>
                        </a:rPr>
                        <a:t>Banalsiet</a:t>
                      </a:r>
                      <a:endParaRPr lang="nl-BE" sz="2000" b="1" dirty="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tc>
                  <a:txBody>
                    <a:bodyPr/>
                    <a:lstStyle/>
                    <a:p>
                      <a:pPr>
                        <a:lnSpc>
                          <a:spcPct val="115000"/>
                        </a:lnSpc>
                        <a:spcAft>
                          <a:spcPts val="0"/>
                        </a:spcAft>
                      </a:pPr>
                      <a:r>
                        <a:rPr lang="nl-BE" sz="1400">
                          <a:solidFill>
                            <a:srgbClr val="000000"/>
                          </a:solidFill>
                          <a:latin typeface="Arial"/>
                          <a:ea typeface="Times New Roman"/>
                          <a:cs typeface="Times New Roman"/>
                        </a:rPr>
                        <a:t>VIII/J.07-100</a:t>
                      </a:r>
                      <a:endParaRPr lang="nl-BE" sz="90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tc>
                  <a:txBody>
                    <a:bodyPr/>
                    <a:lstStyle/>
                    <a:p>
                      <a:pPr>
                        <a:lnSpc>
                          <a:spcPct val="115000"/>
                        </a:lnSpc>
                        <a:spcAft>
                          <a:spcPts val="0"/>
                        </a:spcAft>
                      </a:pPr>
                      <a:r>
                        <a:rPr lang="nl-BE" sz="1400">
                          <a:solidFill>
                            <a:srgbClr val="000000"/>
                          </a:solidFill>
                          <a:latin typeface="Arial"/>
                          <a:ea typeface="Times New Roman"/>
                          <a:cs typeface="Times New Roman"/>
                        </a:rPr>
                        <a:t>Orthorhombisch</a:t>
                      </a:r>
                      <a:endParaRPr lang="nl-BE" sz="90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tc>
                  <a:txBody>
                    <a:bodyPr/>
                    <a:lstStyle/>
                    <a:p>
                      <a:pPr>
                        <a:lnSpc>
                          <a:spcPct val="115000"/>
                        </a:lnSpc>
                        <a:spcAft>
                          <a:spcPts val="0"/>
                        </a:spcAft>
                      </a:pPr>
                      <a:r>
                        <a:rPr lang="nl-BE" sz="1400">
                          <a:solidFill>
                            <a:srgbClr val="000000"/>
                          </a:solidFill>
                          <a:latin typeface="Arial"/>
                          <a:ea typeface="Times New Roman"/>
                          <a:cs typeface="Times New Roman"/>
                        </a:rPr>
                        <a:t>BaNa</a:t>
                      </a:r>
                      <a:r>
                        <a:rPr lang="nl-BE" sz="1400" baseline="-25000">
                          <a:solidFill>
                            <a:srgbClr val="000000"/>
                          </a:solidFill>
                          <a:latin typeface="Arial"/>
                          <a:ea typeface="Times New Roman"/>
                          <a:cs typeface="Times New Roman"/>
                        </a:rPr>
                        <a:t>2</a:t>
                      </a:r>
                      <a:r>
                        <a:rPr lang="nl-BE" sz="1400">
                          <a:solidFill>
                            <a:srgbClr val="000000"/>
                          </a:solidFill>
                          <a:latin typeface="Arial"/>
                          <a:ea typeface="Times New Roman"/>
                          <a:cs typeface="Times New Roman"/>
                        </a:rPr>
                        <a:t>Al</a:t>
                      </a:r>
                      <a:r>
                        <a:rPr lang="nl-BE" sz="1400" baseline="-25000">
                          <a:solidFill>
                            <a:srgbClr val="000000"/>
                          </a:solidFill>
                          <a:latin typeface="Arial"/>
                          <a:ea typeface="Times New Roman"/>
                          <a:cs typeface="Times New Roman"/>
                        </a:rPr>
                        <a:t>4</a:t>
                      </a:r>
                      <a:r>
                        <a:rPr lang="nl-BE" sz="1400">
                          <a:solidFill>
                            <a:srgbClr val="000000"/>
                          </a:solidFill>
                          <a:latin typeface="Arial"/>
                          <a:ea typeface="Times New Roman"/>
                          <a:cs typeface="Times New Roman"/>
                        </a:rPr>
                        <a:t>Si</a:t>
                      </a:r>
                      <a:r>
                        <a:rPr lang="nl-BE" sz="1400" baseline="-25000">
                          <a:solidFill>
                            <a:srgbClr val="000000"/>
                          </a:solidFill>
                          <a:latin typeface="Arial"/>
                          <a:ea typeface="Times New Roman"/>
                          <a:cs typeface="Times New Roman"/>
                        </a:rPr>
                        <a:t>4</a:t>
                      </a:r>
                      <a:r>
                        <a:rPr lang="nl-BE" sz="1400">
                          <a:solidFill>
                            <a:srgbClr val="000000"/>
                          </a:solidFill>
                          <a:latin typeface="Arial"/>
                          <a:ea typeface="Times New Roman"/>
                          <a:cs typeface="Times New Roman"/>
                        </a:rPr>
                        <a:t>O</a:t>
                      </a:r>
                      <a:r>
                        <a:rPr lang="nl-BE" sz="1400" baseline="-25000">
                          <a:solidFill>
                            <a:srgbClr val="000000"/>
                          </a:solidFill>
                          <a:latin typeface="Arial"/>
                          <a:ea typeface="Times New Roman"/>
                          <a:cs typeface="Times New Roman"/>
                        </a:rPr>
                        <a:t>16</a:t>
                      </a:r>
                      <a:endParaRPr lang="nl-BE" sz="90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a:noFill/>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extLst>
                  <a:ext uri="{0D108BD9-81ED-4DB2-BD59-A6C34878D82A}">
                    <a16:rowId xmlns:a16="http://schemas.microsoft.com/office/drawing/2014/main" val="10004"/>
                  </a:ext>
                </a:extLst>
              </a:tr>
              <a:tr h="800174">
                <a:tc vMerge="1">
                  <a:txBody>
                    <a:bodyPr/>
                    <a:lstStyle/>
                    <a:p>
                      <a:endParaRPr lang="nl-BE"/>
                    </a:p>
                  </a:txBody>
                  <a:tcPr/>
                </a:tc>
                <a:tc>
                  <a:txBody>
                    <a:bodyPr/>
                    <a:lstStyle/>
                    <a:p>
                      <a:pPr>
                        <a:lnSpc>
                          <a:spcPct val="115000"/>
                        </a:lnSpc>
                        <a:spcAft>
                          <a:spcPts val="0"/>
                        </a:spcAft>
                      </a:pPr>
                      <a:r>
                        <a:rPr lang="nl-BE" sz="2000" b="1" u="sng" dirty="0" err="1">
                          <a:solidFill>
                            <a:srgbClr val="334466"/>
                          </a:solidFill>
                          <a:latin typeface="Arial"/>
                          <a:ea typeface="Times New Roman"/>
                          <a:cs typeface="Times New Roman"/>
                          <a:hlinkClick r:id="rId7"/>
                        </a:rPr>
                        <a:t>Filatoviet</a:t>
                      </a:r>
                      <a:endParaRPr lang="nl-BE" sz="2000" b="1" dirty="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tc>
                  <a:txBody>
                    <a:bodyPr/>
                    <a:lstStyle/>
                    <a:p>
                      <a:pPr>
                        <a:lnSpc>
                          <a:spcPct val="115000"/>
                        </a:lnSpc>
                        <a:spcAft>
                          <a:spcPts val="0"/>
                        </a:spcAft>
                      </a:pPr>
                      <a:r>
                        <a:rPr lang="nl-BE" sz="1400">
                          <a:solidFill>
                            <a:srgbClr val="000000"/>
                          </a:solidFill>
                          <a:latin typeface="Arial"/>
                          <a:ea typeface="Times New Roman"/>
                          <a:cs typeface="Times New Roman"/>
                        </a:rPr>
                        <a:t>VIII/J.07-110</a:t>
                      </a:r>
                      <a:endParaRPr lang="nl-BE" sz="90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tc>
                  <a:txBody>
                    <a:bodyPr/>
                    <a:lstStyle/>
                    <a:p>
                      <a:pPr>
                        <a:lnSpc>
                          <a:spcPct val="115000"/>
                        </a:lnSpc>
                        <a:spcAft>
                          <a:spcPts val="0"/>
                        </a:spcAft>
                      </a:pPr>
                      <a:r>
                        <a:rPr lang="nl-BE" sz="1400">
                          <a:solidFill>
                            <a:srgbClr val="000000"/>
                          </a:solidFill>
                          <a:latin typeface="Arial"/>
                          <a:ea typeface="Times New Roman"/>
                          <a:cs typeface="Times New Roman"/>
                        </a:rPr>
                        <a:t>Monoklin</a:t>
                      </a:r>
                      <a:endParaRPr lang="nl-BE" sz="90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tc>
                  <a:txBody>
                    <a:bodyPr/>
                    <a:lstStyle/>
                    <a:p>
                      <a:pPr>
                        <a:lnSpc>
                          <a:spcPct val="115000"/>
                        </a:lnSpc>
                        <a:spcAft>
                          <a:spcPts val="0"/>
                        </a:spcAft>
                      </a:pPr>
                      <a:r>
                        <a:rPr lang="nl-BE" sz="1400">
                          <a:solidFill>
                            <a:srgbClr val="000000"/>
                          </a:solidFill>
                          <a:latin typeface="Arial"/>
                          <a:ea typeface="Times New Roman"/>
                          <a:cs typeface="Times New Roman"/>
                        </a:rPr>
                        <a:t>K[(Al,Zn)</a:t>
                      </a:r>
                      <a:r>
                        <a:rPr lang="nl-BE" sz="1400" baseline="-25000">
                          <a:solidFill>
                            <a:srgbClr val="000000"/>
                          </a:solidFill>
                          <a:latin typeface="Arial"/>
                          <a:ea typeface="Times New Roman"/>
                          <a:cs typeface="Times New Roman"/>
                        </a:rPr>
                        <a:t>2</a:t>
                      </a:r>
                      <a:r>
                        <a:rPr lang="nl-BE" sz="1400">
                          <a:solidFill>
                            <a:srgbClr val="000000"/>
                          </a:solidFill>
                          <a:latin typeface="Arial"/>
                          <a:ea typeface="Times New Roman"/>
                          <a:cs typeface="Times New Roman"/>
                        </a:rPr>
                        <a:t>(As,Si)</a:t>
                      </a:r>
                      <a:r>
                        <a:rPr lang="nl-BE" sz="1400" baseline="-25000">
                          <a:solidFill>
                            <a:srgbClr val="000000"/>
                          </a:solidFill>
                          <a:latin typeface="Arial"/>
                          <a:ea typeface="Times New Roman"/>
                          <a:cs typeface="Times New Roman"/>
                        </a:rPr>
                        <a:t>2</a:t>
                      </a:r>
                      <a:r>
                        <a:rPr lang="nl-BE" sz="1400">
                          <a:solidFill>
                            <a:srgbClr val="000000"/>
                          </a:solidFill>
                          <a:latin typeface="Arial"/>
                          <a:ea typeface="Times New Roman"/>
                          <a:cs typeface="Times New Roman"/>
                        </a:rPr>
                        <a:t>O</a:t>
                      </a:r>
                      <a:r>
                        <a:rPr lang="nl-BE" sz="1400" baseline="-25000">
                          <a:solidFill>
                            <a:srgbClr val="000000"/>
                          </a:solidFill>
                          <a:latin typeface="Arial"/>
                          <a:ea typeface="Times New Roman"/>
                          <a:cs typeface="Times New Roman"/>
                        </a:rPr>
                        <a:t>8</a:t>
                      </a:r>
                      <a:r>
                        <a:rPr lang="nl-BE" sz="1400">
                          <a:solidFill>
                            <a:srgbClr val="000000"/>
                          </a:solidFill>
                          <a:latin typeface="Arial"/>
                          <a:ea typeface="Times New Roman"/>
                          <a:cs typeface="Times New Roman"/>
                        </a:rPr>
                        <a:t>]</a:t>
                      </a:r>
                      <a:endParaRPr lang="nl-BE" sz="90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a:noFill/>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D9D9D9"/>
                    </a:solidFill>
                  </a:tcPr>
                </a:tc>
                <a:extLst>
                  <a:ext uri="{0D108BD9-81ED-4DB2-BD59-A6C34878D82A}">
                    <a16:rowId xmlns:a16="http://schemas.microsoft.com/office/drawing/2014/main" val="10005"/>
                  </a:ext>
                </a:extLst>
              </a:tr>
              <a:tr h="1077617">
                <a:tc>
                  <a:txBody>
                    <a:bodyPr/>
                    <a:lstStyle/>
                    <a:p>
                      <a:pPr>
                        <a:lnSpc>
                          <a:spcPct val="115000"/>
                        </a:lnSpc>
                        <a:spcAft>
                          <a:spcPts val="0"/>
                        </a:spcAft>
                      </a:pPr>
                      <a:r>
                        <a:rPr lang="nl-BE" sz="1400">
                          <a:solidFill>
                            <a:srgbClr val="000000"/>
                          </a:solidFill>
                          <a:latin typeface="Arial"/>
                          <a:ea typeface="Times New Roman"/>
                          <a:cs typeface="Times New Roman"/>
                        </a:rPr>
                        <a:t>Reedmergnerit-Danburit-Serie</a:t>
                      </a:r>
                      <a:endParaRPr lang="nl-BE" sz="900">
                        <a:latin typeface="Calibri"/>
                        <a:ea typeface="Calibri"/>
                        <a:cs typeface="Times New Roman"/>
                      </a:endParaRPr>
                    </a:p>
                  </a:txBody>
                  <a:tcPr marL="7899" marR="27384" marT="7899" marB="7899">
                    <a:lnL>
                      <a:noFill/>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a:noFill/>
                    </a:lnB>
                    <a:solidFill>
                      <a:srgbClr val="C4C4C4"/>
                    </a:solidFill>
                  </a:tcPr>
                </a:tc>
                <a:tc>
                  <a:txBody>
                    <a:bodyPr/>
                    <a:lstStyle/>
                    <a:p>
                      <a:pPr>
                        <a:lnSpc>
                          <a:spcPct val="115000"/>
                        </a:lnSpc>
                        <a:spcAft>
                          <a:spcPts val="0"/>
                        </a:spcAft>
                      </a:pPr>
                      <a:r>
                        <a:rPr lang="nl-BE" sz="2000" b="1" u="sng" dirty="0" err="1">
                          <a:solidFill>
                            <a:srgbClr val="334466"/>
                          </a:solidFill>
                          <a:latin typeface="Arial"/>
                          <a:ea typeface="Times New Roman"/>
                          <a:cs typeface="Times New Roman"/>
                          <a:hlinkClick r:id="rId8"/>
                        </a:rPr>
                        <a:t>Reedmerg-neriet</a:t>
                      </a:r>
                      <a:r>
                        <a:rPr lang="nl-BE" sz="2000" b="1" dirty="0">
                          <a:solidFill>
                            <a:srgbClr val="000000"/>
                          </a:solidFill>
                          <a:latin typeface="Arial"/>
                          <a:ea typeface="Times New Roman"/>
                          <a:cs typeface="Times New Roman"/>
                        </a:rPr>
                        <a:t> </a:t>
                      </a:r>
                      <a:endParaRPr lang="nl-BE" sz="2000" b="1" dirty="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a:noFill/>
                    </a:lnB>
                    <a:solidFill>
                      <a:srgbClr val="C4C4C4"/>
                    </a:solidFill>
                  </a:tcPr>
                </a:tc>
                <a:tc>
                  <a:txBody>
                    <a:bodyPr/>
                    <a:lstStyle/>
                    <a:p>
                      <a:pPr>
                        <a:lnSpc>
                          <a:spcPct val="115000"/>
                        </a:lnSpc>
                        <a:spcAft>
                          <a:spcPts val="0"/>
                        </a:spcAft>
                      </a:pPr>
                      <a:r>
                        <a:rPr lang="nl-BE" sz="1400">
                          <a:solidFill>
                            <a:srgbClr val="000000"/>
                          </a:solidFill>
                          <a:latin typeface="Arial"/>
                          <a:ea typeface="Times New Roman"/>
                          <a:cs typeface="Times New Roman"/>
                        </a:rPr>
                        <a:t>VIII/J.08-10</a:t>
                      </a:r>
                      <a:endParaRPr lang="nl-BE" sz="90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a:noFill/>
                    </a:lnB>
                    <a:solidFill>
                      <a:srgbClr val="C4C4C4"/>
                    </a:solidFill>
                  </a:tcPr>
                </a:tc>
                <a:tc>
                  <a:txBody>
                    <a:bodyPr/>
                    <a:lstStyle/>
                    <a:p>
                      <a:pPr>
                        <a:lnSpc>
                          <a:spcPct val="115000"/>
                        </a:lnSpc>
                        <a:spcAft>
                          <a:spcPts val="0"/>
                        </a:spcAft>
                      </a:pPr>
                      <a:r>
                        <a:rPr lang="nl-BE" sz="1400">
                          <a:solidFill>
                            <a:srgbClr val="000000"/>
                          </a:solidFill>
                          <a:latin typeface="Arial"/>
                          <a:ea typeface="Times New Roman"/>
                          <a:cs typeface="Times New Roman"/>
                        </a:rPr>
                        <a:t>Triklin</a:t>
                      </a:r>
                      <a:endParaRPr lang="nl-BE" sz="90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a:noFill/>
                    </a:lnB>
                    <a:solidFill>
                      <a:srgbClr val="C4C4C4"/>
                    </a:solidFill>
                  </a:tcPr>
                </a:tc>
                <a:tc>
                  <a:txBody>
                    <a:bodyPr/>
                    <a:lstStyle/>
                    <a:p>
                      <a:pPr>
                        <a:lnSpc>
                          <a:spcPct val="115000"/>
                        </a:lnSpc>
                        <a:spcAft>
                          <a:spcPts val="0"/>
                        </a:spcAft>
                      </a:pPr>
                      <a:r>
                        <a:rPr lang="nl-BE" sz="1400" dirty="0">
                          <a:solidFill>
                            <a:srgbClr val="000000"/>
                          </a:solidFill>
                          <a:latin typeface="Arial"/>
                          <a:ea typeface="Times New Roman"/>
                          <a:cs typeface="Times New Roman"/>
                        </a:rPr>
                        <a:t>NaBSi</a:t>
                      </a:r>
                      <a:r>
                        <a:rPr lang="nl-BE" sz="1400" baseline="-25000" dirty="0">
                          <a:solidFill>
                            <a:srgbClr val="000000"/>
                          </a:solidFill>
                          <a:latin typeface="Arial"/>
                          <a:ea typeface="Times New Roman"/>
                          <a:cs typeface="Times New Roman"/>
                        </a:rPr>
                        <a:t>3</a:t>
                      </a:r>
                      <a:r>
                        <a:rPr lang="nl-BE" sz="1400" dirty="0">
                          <a:solidFill>
                            <a:srgbClr val="000000"/>
                          </a:solidFill>
                          <a:latin typeface="Arial"/>
                          <a:ea typeface="Times New Roman"/>
                          <a:cs typeface="Times New Roman"/>
                        </a:rPr>
                        <a:t>O</a:t>
                      </a:r>
                      <a:r>
                        <a:rPr lang="nl-BE" sz="1400" baseline="-25000" dirty="0">
                          <a:solidFill>
                            <a:srgbClr val="000000"/>
                          </a:solidFill>
                          <a:latin typeface="Arial"/>
                          <a:ea typeface="Times New Roman"/>
                          <a:cs typeface="Times New Roman"/>
                        </a:rPr>
                        <a:t>8</a:t>
                      </a:r>
                      <a:endParaRPr lang="nl-BE" sz="900" dirty="0">
                        <a:latin typeface="Calibri"/>
                        <a:ea typeface="Calibri"/>
                        <a:cs typeface="Times New Roman"/>
                      </a:endParaRPr>
                    </a:p>
                  </a:txBody>
                  <a:tcPr marL="7899" marR="27384" marT="7899" marB="7899">
                    <a:lnL w="19050" cap="flat" cmpd="sng" algn="ctr">
                      <a:solidFill>
                        <a:srgbClr val="DDDDDD"/>
                      </a:solidFill>
                      <a:prstDash val="solid"/>
                      <a:round/>
                      <a:headEnd type="none" w="med" len="med"/>
                      <a:tailEnd type="none" w="med" len="med"/>
                    </a:lnL>
                    <a:lnR>
                      <a:noFill/>
                    </a:lnR>
                    <a:lnT w="19050" cap="flat" cmpd="sng" algn="ctr">
                      <a:solidFill>
                        <a:srgbClr val="DDDDDD"/>
                      </a:solidFill>
                      <a:prstDash val="solid"/>
                      <a:round/>
                      <a:headEnd type="none" w="med" len="med"/>
                      <a:tailEnd type="none" w="med" len="med"/>
                    </a:lnT>
                    <a:lnB>
                      <a:noFill/>
                    </a:lnB>
                    <a:solidFill>
                      <a:srgbClr val="C4C4C4"/>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683568" y="836712"/>
            <a:ext cx="4536504" cy="830997"/>
          </a:xfrm>
          <a:prstGeom prst="rect">
            <a:avLst/>
          </a:prstGeom>
          <a:noFill/>
        </p:spPr>
        <p:txBody>
          <a:bodyPr wrap="square" rtlCol="0">
            <a:spAutoFit/>
          </a:bodyPr>
          <a:lstStyle/>
          <a:p>
            <a:r>
              <a:rPr lang="nl-BE" sz="2400" b="1" dirty="0"/>
              <a:t>ANORTHOKLAAS</a:t>
            </a:r>
          </a:p>
          <a:p>
            <a:r>
              <a:rPr lang="nl-BE" sz="2400" b="1" dirty="0"/>
              <a:t>Erebus, Antarctica</a:t>
            </a:r>
          </a:p>
        </p:txBody>
      </p:sp>
      <p:pic>
        <p:nvPicPr>
          <p:cNvPr id="1026" name="Picture 2"/>
          <p:cNvPicPr>
            <a:picLocks noChangeAspect="1" noChangeArrowheads="1"/>
          </p:cNvPicPr>
          <p:nvPr/>
        </p:nvPicPr>
        <p:blipFill>
          <a:blip r:embed="rId2" cstate="print"/>
          <a:srcRect/>
          <a:stretch>
            <a:fillRect/>
          </a:stretch>
        </p:blipFill>
        <p:spPr bwMode="auto">
          <a:xfrm>
            <a:off x="2267744" y="1833934"/>
            <a:ext cx="6776244" cy="4690691"/>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971600" y="836712"/>
            <a:ext cx="6336704" cy="1224136"/>
          </a:xfrm>
          <a:prstGeom prst="rect">
            <a:avLst/>
          </a:prstGeom>
          <a:noFill/>
        </p:spPr>
        <p:txBody>
          <a:bodyPr wrap="square" rtlCol="0">
            <a:spAutoFit/>
          </a:bodyPr>
          <a:lstStyle/>
          <a:p>
            <a:r>
              <a:rPr lang="nl-BE" sz="2400" b="1" dirty="0"/>
              <a:t>DMISTEINBERGIET</a:t>
            </a:r>
          </a:p>
          <a:p>
            <a:r>
              <a:rPr lang="nl-BE" sz="2400" b="1" dirty="0" err="1"/>
              <a:t>Kurumazawa</a:t>
            </a:r>
            <a:r>
              <a:rPr lang="nl-BE" sz="2400" b="1" dirty="0"/>
              <a:t>, </a:t>
            </a:r>
            <a:r>
              <a:rPr lang="nl-BE" sz="2400" b="1" dirty="0" err="1"/>
              <a:t>Katashina</a:t>
            </a:r>
            <a:r>
              <a:rPr lang="nl-BE" sz="2400" b="1" dirty="0"/>
              <a:t>, </a:t>
            </a:r>
            <a:r>
              <a:rPr lang="nl-BE" sz="2400" b="1" dirty="0" err="1"/>
              <a:t>Gumma</a:t>
            </a:r>
            <a:r>
              <a:rPr lang="nl-BE" sz="2400" b="1" dirty="0"/>
              <a:t>, </a:t>
            </a:r>
            <a:r>
              <a:rPr lang="nl-BE" sz="2400" b="1" dirty="0">
                <a:hlinkClick r:id="rId2" action="ppaction://hlinkfile"/>
              </a:rPr>
              <a:t>Japan</a:t>
            </a:r>
            <a:endParaRPr lang="nl-BE" sz="2400" b="1" dirty="0"/>
          </a:p>
          <a:p>
            <a:endParaRPr lang="nl-BE" sz="2400" b="1" dirty="0"/>
          </a:p>
        </p:txBody>
      </p:sp>
      <p:pic>
        <p:nvPicPr>
          <p:cNvPr id="49154" name="Picture 2" descr="273-12.jpg (53592 bytes)"/>
          <p:cNvPicPr>
            <a:picLocks noChangeAspect="1" noChangeArrowheads="1"/>
          </p:cNvPicPr>
          <p:nvPr/>
        </p:nvPicPr>
        <p:blipFill>
          <a:blip r:embed="rId3" cstate="print"/>
          <a:srcRect/>
          <a:stretch>
            <a:fillRect/>
          </a:stretch>
        </p:blipFill>
        <p:spPr bwMode="auto">
          <a:xfrm>
            <a:off x="2627784" y="2564904"/>
            <a:ext cx="3581400" cy="333375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755576" y="260648"/>
            <a:ext cx="7704856" cy="830997"/>
          </a:xfrm>
          <a:prstGeom prst="rect">
            <a:avLst/>
          </a:prstGeom>
          <a:noFill/>
        </p:spPr>
        <p:txBody>
          <a:bodyPr wrap="square" rtlCol="0">
            <a:spAutoFit/>
          </a:bodyPr>
          <a:lstStyle/>
          <a:p>
            <a:r>
              <a:rPr lang="nl-BE" sz="2400" b="1" dirty="0"/>
              <a:t>SVYATOSLAVIET (</a:t>
            </a:r>
            <a:r>
              <a:rPr lang="nl-BE" sz="2400" b="1" dirty="0" err="1"/>
              <a:t>mikroskopische</a:t>
            </a:r>
            <a:r>
              <a:rPr lang="nl-BE" sz="2400" b="1" dirty="0"/>
              <a:t> korrels op verkoold hout)</a:t>
            </a:r>
          </a:p>
          <a:p>
            <a:r>
              <a:rPr lang="nl-BE" sz="2400" b="1" dirty="0" err="1"/>
              <a:t>Chelyabinsk</a:t>
            </a:r>
            <a:r>
              <a:rPr lang="nl-BE" sz="2400" b="1" dirty="0"/>
              <a:t>, </a:t>
            </a:r>
            <a:r>
              <a:rPr lang="nl-BE" sz="2400" b="1" dirty="0" err="1"/>
              <a:t>Zuid-Oeral</a:t>
            </a:r>
            <a:endParaRPr lang="nl-BE" sz="2400" b="1" dirty="0"/>
          </a:p>
        </p:txBody>
      </p:sp>
      <p:pic>
        <p:nvPicPr>
          <p:cNvPr id="44034" name="Picture 2" descr="C:\Users\erik\Pictures\Geologie\veldspaat\fotos VanGoethem\EVE steenkool.jpg"/>
          <p:cNvPicPr>
            <a:picLocks noChangeAspect="1" noChangeArrowheads="1"/>
          </p:cNvPicPr>
          <p:nvPr/>
        </p:nvPicPr>
        <p:blipFill>
          <a:blip r:embed="rId2" cstate="print"/>
          <a:srcRect/>
          <a:stretch>
            <a:fillRect/>
          </a:stretch>
        </p:blipFill>
        <p:spPr bwMode="auto">
          <a:xfrm>
            <a:off x="0" y="1556792"/>
            <a:ext cx="9143999" cy="5301208"/>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043608" y="764704"/>
            <a:ext cx="4536504" cy="830997"/>
          </a:xfrm>
          <a:prstGeom prst="rect">
            <a:avLst/>
          </a:prstGeom>
          <a:noFill/>
        </p:spPr>
        <p:txBody>
          <a:bodyPr wrap="square" rtlCol="0">
            <a:spAutoFit/>
          </a:bodyPr>
          <a:lstStyle/>
          <a:p>
            <a:r>
              <a:rPr lang="nl-BE" sz="2400" b="1" dirty="0"/>
              <a:t>STRONALSIET</a:t>
            </a:r>
          </a:p>
          <a:p>
            <a:r>
              <a:rPr lang="nl-BE" sz="2400" b="1" dirty="0" err="1"/>
              <a:t>Ohasa</a:t>
            </a:r>
            <a:r>
              <a:rPr lang="nl-BE" sz="2400" b="1" dirty="0"/>
              <a:t>, </a:t>
            </a:r>
            <a:r>
              <a:rPr lang="nl-BE" sz="2400" b="1" dirty="0" err="1"/>
              <a:t>Okayama</a:t>
            </a:r>
            <a:r>
              <a:rPr lang="nl-BE" sz="2400" b="1" dirty="0"/>
              <a:t>, </a:t>
            </a:r>
            <a:r>
              <a:rPr lang="nl-BE" sz="2400" b="1" dirty="0">
                <a:hlinkClick r:id="rId2" action="ppaction://hlinkfile"/>
              </a:rPr>
              <a:t>Japan</a:t>
            </a:r>
            <a:endParaRPr lang="nl-BE" sz="2400" b="1" dirty="0"/>
          </a:p>
        </p:txBody>
      </p:sp>
      <p:pic>
        <p:nvPicPr>
          <p:cNvPr id="46082" name="Picture 2" descr="227-15.jpg (32126 bytes)"/>
          <p:cNvPicPr>
            <a:picLocks noChangeAspect="1" noChangeArrowheads="1"/>
          </p:cNvPicPr>
          <p:nvPr/>
        </p:nvPicPr>
        <p:blipFill>
          <a:blip r:embed="rId3" cstate="print"/>
          <a:srcRect/>
          <a:stretch>
            <a:fillRect/>
          </a:stretch>
        </p:blipFill>
        <p:spPr bwMode="auto">
          <a:xfrm>
            <a:off x="2987824" y="2996952"/>
            <a:ext cx="3533775" cy="28575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ABA8472-E2BB-46F1-9350-48F69B2E3AD4}"/>
              </a:ext>
            </a:extLst>
          </p:cNvPr>
          <p:cNvSpPr txBox="1"/>
          <p:nvPr/>
        </p:nvSpPr>
        <p:spPr>
          <a:xfrm>
            <a:off x="146001" y="1988840"/>
            <a:ext cx="8964488" cy="2677656"/>
          </a:xfrm>
          <a:prstGeom prst="rect">
            <a:avLst/>
          </a:prstGeom>
          <a:noFill/>
        </p:spPr>
        <p:txBody>
          <a:bodyPr wrap="square" rtlCol="0">
            <a:spAutoFit/>
          </a:bodyPr>
          <a:lstStyle/>
          <a:p>
            <a:r>
              <a:rPr lang="nl-BE" sz="2400" dirty="0"/>
              <a:t>In Coverack, Cornwall ligt op het strand een ontsluiting met </a:t>
            </a:r>
          </a:p>
          <a:p>
            <a:pPr marL="342900" indent="-342900">
              <a:buFont typeface="Arial" panose="020B0604020202020204" pitchFamily="34" charset="0"/>
              <a:buChar char="•"/>
            </a:pPr>
            <a:r>
              <a:rPr lang="nl-BE" sz="2400" dirty="0"/>
              <a:t>de oceanische aardkorst (gabbro) , </a:t>
            </a:r>
          </a:p>
          <a:p>
            <a:pPr marL="342900" indent="-342900">
              <a:buFont typeface="Arial" panose="020B0604020202020204" pitchFamily="34" charset="0"/>
              <a:buChar char="•"/>
            </a:pPr>
            <a:r>
              <a:rPr lang="nl-BE" sz="2400" dirty="0"/>
              <a:t>de MOHO (</a:t>
            </a:r>
            <a:r>
              <a:rPr lang="nl-BE" sz="2400" dirty="0" err="1"/>
              <a:t>troktoliet</a:t>
            </a:r>
            <a:r>
              <a:rPr lang="nl-BE" sz="2400" dirty="0"/>
              <a:t>) </a:t>
            </a:r>
          </a:p>
          <a:p>
            <a:pPr marL="342900" indent="-342900">
              <a:buFont typeface="Arial" panose="020B0604020202020204" pitchFamily="34" charset="0"/>
              <a:buChar char="•"/>
            </a:pPr>
            <a:r>
              <a:rPr lang="nl-BE" sz="2400" dirty="0"/>
              <a:t>de mantel (olivijn, nu omgezet in serpentijn)</a:t>
            </a:r>
          </a:p>
          <a:p>
            <a:pPr marL="342900" indent="-342900">
              <a:buFont typeface="Arial" panose="020B0604020202020204" pitchFamily="34" charset="0"/>
              <a:buChar char="•"/>
            </a:pPr>
            <a:endParaRPr lang="nl-BE" sz="2400" dirty="0"/>
          </a:p>
          <a:p>
            <a:r>
              <a:rPr lang="nl-BE" sz="2400" dirty="0"/>
              <a:t>Een bezoek waard, want normaal ligt de MOHO op 5 km diepte; bovendien is hier mooi het verschil tussen korst en mantel te zien.</a:t>
            </a:r>
          </a:p>
        </p:txBody>
      </p:sp>
    </p:spTree>
    <p:extLst>
      <p:ext uri="{BB962C8B-B14F-4D97-AF65-F5344CB8AC3E}">
        <p14:creationId xmlns:p14="http://schemas.microsoft.com/office/powerpoint/2010/main" val="3898953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827584" y="980728"/>
            <a:ext cx="3744416" cy="2677656"/>
          </a:xfrm>
          <a:prstGeom prst="rect">
            <a:avLst/>
          </a:prstGeom>
          <a:noFill/>
        </p:spPr>
        <p:txBody>
          <a:bodyPr wrap="square" rtlCol="0">
            <a:spAutoFit/>
          </a:bodyPr>
          <a:lstStyle/>
          <a:p>
            <a:r>
              <a:rPr lang="nl-BE" sz="2400" b="1" dirty="0"/>
              <a:t>BANALSIET</a:t>
            </a:r>
          </a:p>
          <a:p>
            <a:endParaRPr lang="nl-BE" sz="2400" b="1" dirty="0"/>
          </a:p>
          <a:p>
            <a:r>
              <a:rPr lang="nl-BE" sz="2400" b="1" dirty="0"/>
              <a:t>Benalt Mine, </a:t>
            </a:r>
            <a:r>
              <a:rPr lang="nl-BE" sz="2400" b="1" dirty="0" err="1"/>
              <a:t>Rhiw</a:t>
            </a:r>
            <a:r>
              <a:rPr lang="nl-BE" sz="2400" b="1" dirty="0"/>
              <a:t>, </a:t>
            </a:r>
            <a:r>
              <a:rPr lang="nl-BE" sz="2400" b="1" dirty="0" err="1"/>
              <a:t>Carnarvonshire</a:t>
            </a:r>
            <a:r>
              <a:rPr lang="nl-BE" sz="2400" b="1" dirty="0"/>
              <a:t>, </a:t>
            </a:r>
            <a:r>
              <a:rPr lang="nl-BE" sz="2400" b="1" dirty="0" err="1"/>
              <a:t>Gwynedd</a:t>
            </a:r>
            <a:r>
              <a:rPr lang="nl-BE" sz="2400" b="1" dirty="0"/>
              <a:t>, </a:t>
            </a:r>
            <a:r>
              <a:rPr lang="nl-BE" sz="2400" b="1" dirty="0">
                <a:hlinkClick r:id="rId2" action="ppaction://hlinkfile"/>
              </a:rPr>
              <a:t>Wales</a:t>
            </a:r>
            <a:endParaRPr lang="nl-BE" sz="2400" b="1" dirty="0"/>
          </a:p>
          <a:p>
            <a:endParaRPr lang="nl-BE" sz="2400" b="1" dirty="0"/>
          </a:p>
          <a:p>
            <a:endParaRPr lang="nl-BE" sz="2400" b="1" dirty="0"/>
          </a:p>
        </p:txBody>
      </p:sp>
      <p:pic>
        <p:nvPicPr>
          <p:cNvPr id="45058" name="Picture 2"/>
          <p:cNvPicPr>
            <a:picLocks noChangeAspect="1" noChangeArrowheads="1"/>
          </p:cNvPicPr>
          <p:nvPr/>
        </p:nvPicPr>
        <p:blipFill>
          <a:blip r:embed="rId3" cstate="print"/>
          <a:srcRect l="14739" t="10132" r="13000" b="12243"/>
          <a:stretch>
            <a:fillRect/>
          </a:stretch>
        </p:blipFill>
        <p:spPr bwMode="auto">
          <a:xfrm>
            <a:off x="4427984" y="908720"/>
            <a:ext cx="4320480" cy="5616624"/>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827584" y="908720"/>
            <a:ext cx="4536504" cy="1200329"/>
          </a:xfrm>
          <a:prstGeom prst="rect">
            <a:avLst/>
          </a:prstGeom>
          <a:noFill/>
        </p:spPr>
        <p:txBody>
          <a:bodyPr wrap="square" rtlCol="0">
            <a:spAutoFit/>
          </a:bodyPr>
          <a:lstStyle/>
          <a:p>
            <a:r>
              <a:rPr lang="nl-BE" sz="2400" b="1" dirty="0"/>
              <a:t>FILATOVIET</a:t>
            </a:r>
          </a:p>
          <a:p>
            <a:r>
              <a:rPr lang="nl-BE" sz="2400" b="1" dirty="0" err="1"/>
              <a:t>Tolbachikvulkaan</a:t>
            </a:r>
            <a:endParaRPr lang="nl-BE" sz="2400" b="1" dirty="0"/>
          </a:p>
          <a:p>
            <a:r>
              <a:rPr lang="nl-BE" sz="2400" b="1" dirty="0" err="1"/>
              <a:t>Kamsjatka</a:t>
            </a:r>
            <a:endParaRPr lang="nl-BE" sz="2400" b="1" dirty="0"/>
          </a:p>
        </p:txBody>
      </p:sp>
      <p:pic>
        <p:nvPicPr>
          <p:cNvPr id="47105" name="Picture 1"/>
          <p:cNvPicPr>
            <a:picLocks noChangeAspect="1" noChangeArrowheads="1"/>
          </p:cNvPicPr>
          <p:nvPr/>
        </p:nvPicPr>
        <p:blipFill>
          <a:blip r:embed="rId2" cstate="print"/>
          <a:srcRect b="-820"/>
          <a:stretch>
            <a:fillRect/>
          </a:stretch>
        </p:blipFill>
        <p:spPr bwMode="auto">
          <a:xfrm>
            <a:off x="3563888" y="548680"/>
            <a:ext cx="5053023" cy="5904656"/>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erik\Pictures\Geologie\eigen fotos veldspaat\P9032118.JPG"/>
          <p:cNvPicPr>
            <a:picLocks noChangeAspect="1" noChangeArrowheads="1"/>
          </p:cNvPicPr>
          <p:nvPr/>
        </p:nvPicPr>
        <p:blipFill>
          <a:blip r:embed="rId2" cstate="print"/>
          <a:srcRect/>
          <a:stretch>
            <a:fillRect/>
          </a:stretch>
        </p:blipFill>
        <p:spPr bwMode="auto">
          <a:xfrm>
            <a:off x="755576" y="1700808"/>
            <a:ext cx="7488832" cy="4824536"/>
          </a:xfrm>
          <a:prstGeom prst="rect">
            <a:avLst/>
          </a:prstGeom>
          <a:noFill/>
        </p:spPr>
      </p:pic>
      <p:sp>
        <p:nvSpPr>
          <p:cNvPr id="4" name="Tekstvak 3"/>
          <p:cNvSpPr txBox="1"/>
          <p:nvPr/>
        </p:nvSpPr>
        <p:spPr>
          <a:xfrm>
            <a:off x="755576" y="764704"/>
            <a:ext cx="5040560" cy="830997"/>
          </a:xfrm>
          <a:prstGeom prst="rect">
            <a:avLst/>
          </a:prstGeom>
          <a:noFill/>
        </p:spPr>
        <p:txBody>
          <a:bodyPr wrap="square" rtlCol="0">
            <a:spAutoFit/>
          </a:bodyPr>
          <a:lstStyle/>
          <a:p>
            <a:r>
              <a:rPr lang="nl-BE" sz="2400" b="1" dirty="0"/>
              <a:t>REEDMERGNERIET</a:t>
            </a:r>
          </a:p>
          <a:p>
            <a:r>
              <a:rPr lang="nl-BE" sz="2400" b="1" dirty="0" err="1"/>
              <a:t>Dara-i-Pioz</a:t>
            </a:r>
            <a:r>
              <a:rPr lang="nl-BE" sz="2400" b="1" dirty="0"/>
              <a:t>, </a:t>
            </a:r>
            <a:r>
              <a:rPr lang="nl-BE" sz="2400" b="1" dirty="0" err="1"/>
              <a:t>Tadzjiekistan</a:t>
            </a:r>
            <a:endParaRPr lang="nl-BE" sz="2400" b="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nvGraphicFramePr>
        <p:xfrm>
          <a:off x="899590" y="836711"/>
          <a:ext cx="7632849" cy="5184580"/>
        </p:xfrm>
        <a:graphic>
          <a:graphicData uri="http://schemas.openxmlformats.org/drawingml/2006/table">
            <a:tbl>
              <a:tblPr/>
              <a:tblGrid>
                <a:gridCol w="1512170">
                  <a:extLst>
                    <a:ext uri="{9D8B030D-6E8A-4147-A177-3AD203B41FA5}">
                      <a16:colId xmlns:a16="http://schemas.microsoft.com/office/drawing/2014/main" val="20000"/>
                    </a:ext>
                  </a:extLst>
                </a:gridCol>
                <a:gridCol w="1312698">
                  <a:extLst>
                    <a:ext uri="{9D8B030D-6E8A-4147-A177-3AD203B41FA5}">
                      <a16:colId xmlns:a16="http://schemas.microsoft.com/office/drawing/2014/main" val="20001"/>
                    </a:ext>
                  </a:extLst>
                </a:gridCol>
                <a:gridCol w="1241230">
                  <a:extLst>
                    <a:ext uri="{9D8B030D-6E8A-4147-A177-3AD203B41FA5}">
                      <a16:colId xmlns:a16="http://schemas.microsoft.com/office/drawing/2014/main" val="20002"/>
                    </a:ext>
                  </a:extLst>
                </a:gridCol>
                <a:gridCol w="998690">
                  <a:extLst>
                    <a:ext uri="{9D8B030D-6E8A-4147-A177-3AD203B41FA5}">
                      <a16:colId xmlns:a16="http://schemas.microsoft.com/office/drawing/2014/main" val="20003"/>
                    </a:ext>
                  </a:extLst>
                </a:gridCol>
                <a:gridCol w="2568061">
                  <a:extLst>
                    <a:ext uri="{9D8B030D-6E8A-4147-A177-3AD203B41FA5}">
                      <a16:colId xmlns:a16="http://schemas.microsoft.com/office/drawing/2014/main" val="20004"/>
                    </a:ext>
                  </a:extLst>
                </a:gridCol>
              </a:tblGrid>
              <a:tr h="796688">
                <a:tc rowSpan="7">
                  <a:txBody>
                    <a:bodyPr/>
                    <a:lstStyle/>
                    <a:p>
                      <a:pPr>
                        <a:lnSpc>
                          <a:spcPct val="115000"/>
                        </a:lnSpc>
                        <a:spcAft>
                          <a:spcPts val="0"/>
                        </a:spcAft>
                      </a:pPr>
                      <a:r>
                        <a:rPr lang="nl-BE" sz="2000" b="1" dirty="0" err="1">
                          <a:solidFill>
                            <a:srgbClr val="000000"/>
                          </a:solidFill>
                          <a:latin typeface="Arial"/>
                          <a:ea typeface="Times New Roman"/>
                          <a:cs typeface="Times New Roman"/>
                        </a:rPr>
                        <a:t>Plagioklaas-Serie</a:t>
                      </a:r>
                      <a:endParaRPr lang="nl-BE" sz="2000" b="1" dirty="0">
                        <a:latin typeface="Calibri"/>
                        <a:ea typeface="Calibri"/>
                        <a:cs typeface="Times New Roman"/>
                      </a:endParaRPr>
                    </a:p>
                  </a:txBody>
                  <a:tcPr marL="4912" marR="17030" marT="4912" marB="4912">
                    <a:lnL>
                      <a:noFill/>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a:noFill/>
                    </a:lnB>
                    <a:solidFill>
                      <a:srgbClr val="B5B5B5"/>
                    </a:solidFill>
                  </a:tcPr>
                </a:tc>
                <a:tc>
                  <a:txBody>
                    <a:bodyPr/>
                    <a:lstStyle/>
                    <a:p>
                      <a:pPr>
                        <a:lnSpc>
                          <a:spcPct val="115000"/>
                        </a:lnSpc>
                        <a:spcAft>
                          <a:spcPts val="0"/>
                        </a:spcAft>
                      </a:pPr>
                      <a:r>
                        <a:rPr lang="nl-BE" sz="2000" b="1" dirty="0" err="1">
                          <a:solidFill>
                            <a:srgbClr val="334466"/>
                          </a:solidFill>
                          <a:latin typeface="Arial"/>
                          <a:ea typeface="Times New Roman"/>
                          <a:cs typeface="Times New Roman"/>
                          <a:hlinkClick r:id="rId3"/>
                        </a:rPr>
                        <a:t>Albiet</a:t>
                      </a:r>
                      <a:endParaRPr lang="nl-BE" sz="2000" b="1" dirty="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B5B5B5"/>
                    </a:solidFill>
                  </a:tcPr>
                </a:tc>
                <a:tc>
                  <a:txBody>
                    <a:bodyPr/>
                    <a:lstStyle/>
                    <a:p>
                      <a:pPr>
                        <a:lnSpc>
                          <a:spcPct val="115000"/>
                        </a:lnSpc>
                        <a:spcAft>
                          <a:spcPts val="0"/>
                        </a:spcAft>
                      </a:pPr>
                      <a:r>
                        <a:rPr lang="nl-BE" sz="1400" dirty="0">
                          <a:solidFill>
                            <a:srgbClr val="000000"/>
                          </a:solidFill>
                          <a:latin typeface="Arial"/>
                          <a:ea typeface="Times New Roman"/>
                          <a:cs typeface="Times New Roman"/>
                        </a:rPr>
                        <a:t>VIII/J.07-20</a:t>
                      </a:r>
                      <a:endParaRPr lang="nl-BE" sz="1400" dirty="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B5B5B5"/>
                    </a:solidFill>
                  </a:tcPr>
                </a:tc>
                <a:tc>
                  <a:txBody>
                    <a:bodyPr/>
                    <a:lstStyle/>
                    <a:p>
                      <a:pPr>
                        <a:lnSpc>
                          <a:spcPct val="115000"/>
                        </a:lnSpc>
                        <a:spcAft>
                          <a:spcPts val="0"/>
                        </a:spcAft>
                      </a:pPr>
                      <a:r>
                        <a:rPr lang="nl-BE" sz="1400" dirty="0" err="1">
                          <a:solidFill>
                            <a:srgbClr val="000000"/>
                          </a:solidFill>
                          <a:latin typeface="Arial"/>
                          <a:ea typeface="Times New Roman"/>
                          <a:cs typeface="Times New Roman"/>
                        </a:rPr>
                        <a:t>Triklin</a:t>
                      </a:r>
                      <a:endParaRPr lang="nl-BE" sz="1400" dirty="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B5B5B5"/>
                    </a:solidFill>
                  </a:tcPr>
                </a:tc>
                <a:tc>
                  <a:txBody>
                    <a:bodyPr/>
                    <a:lstStyle/>
                    <a:p>
                      <a:pPr>
                        <a:lnSpc>
                          <a:spcPct val="115000"/>
                        </a:lnSpc>
                        <a:spcAft>
                          <a:spcPts val="0"/>
                        </a:spcAft>
                      </a:pPr>
                      <a:r>
                        <a:rPr lang="nl-BE" sz="1400" dirty="0">
                          <a:solidFill>
                            <a:srgbClr val="000000"/>
                          </a:solidFill>
                          <a:latin typeface="Arial"/>
                          <a:ea typeface="Times New Roman"/>
                          <a:cs typeface="Times New Roman"/>
                        </a:rPr>
                        <a:t>Na</a:t>
                      </a:r>
                      <a:r>
                        <a:rPr lang="nl-BE" sz="1400" baseline="-25000" dirty="0">
                          <a:solidFill>
                            <a:srgbClr val="000000"/>
                          </a:solidFill>
                          <a:latin typeface="Arial"/>
                          <a:ea typeface="Times New Roman"/>
                          <a:cs typeface="Times New Roman"/>
                        </a:rPr>
                        <a:t>1.0-0.9</a:t>
                      </a:r>
                      <a:r>
                        <a:rPr lang="nl-BE" sz="1400" dirty="0">
                          <a:solidFill>
                            <a:srgbClr val="000000"/>
                          </a:solidFill>
                          <a:latin typeface="Arial"/>
                          <a:ea typeface="Times New Roman"/>
                          <a:cs typeface="Times New Roman"/>
                        </a:rPr>
                        <a:t>Ca</a:t>
                      </a:r>
                      <a:r>
                        <a:rPr lang="nl-BE" sz="1400" baseline="-25000" dirty="0">
                          <a:solidFill>
                            <a:srgbClr val="000000"/>
                          </a:solidFill>
                          <a:latin typeface="Arial"/>
                          <a:ea typeface="Times New Roman"/>
                          <a:cs typeface="Times New Roman"/>
                        </a:rPr>
                        <a:t>0.0-0.1</a:t>
                      </a:r>
                      <a:r>
                        <a:rPr lang="nl-BE" sz="1400" dirty="0">
                          <a:solidFill>
                            <a:srgbClr val="000000"/>
                          </a:solidFill>
                          <a:latin typeface="Arial"/>
                          <a:ea typeface="Times New Roman"/>
                          <a:cs typeface="Times New Roman"/>
                        </a:rPr>
                        <a:t>Al</a:t>
                      </a:r>
                      <a:r>
                        <a:rPr lang="nl-BE" sz="1400" baseline="-25000" dirty="0">
                          <a:solidFill>
                            <a:srgbClr val="000000"/>
                          </a:solidFill>
                          <a:latin typeface="Arial"/>
                          <a:ea typeface="Times New Roman"/>
                          <a:cs typeface="Times New Roman"/>
                        </a:rPr>
                        <a:t>1.0-1.1</a:t>
                      </a:r>
                      <a:r>
                        <a:rPr lang="nl-BE" sz="1400" dirty="0">
                          <a:solidFill>
                            <a:srgbClr val="000000"/>
                          </a:solidFill>
                          <a:latin typeface="Arial"/>
                          <a:ea typeface="Times New Roman"/>
                          <a:cs typeface="Times New Roman"/>
                        </a:rPr>
                        <a:t>Si</a:t>
                      </a:r>
                      <a:r>
                        <a:rPr lang="nl-BE" sz="1400" baseline="-25000" dirty="0">
                          <a:solidFill>
                            <a:srgbClr val="000000"/>
                          </a:solidFill>
                          <a:latin typeface="Arial"/>
                          <a:ea typeface="Times New Roman"/>
                          <a:cs typeface="Times New Roman"/>
                        </a:rPr>
                        <a:t>3.0-2.9</a:t>
                      </a:r>
                      <a:r>
                        <a:rPr lang="nl-BE" sz="1400" dirty="0">
                          <a:solidFill>
                            <a:srgbClr val="000000"/>
                          </a:solidFill>
                          <a:latin typeface="Arial"/>
                          <a:ea typeface="Times New Roman"/>
                          <a:cs typeface="Times New Roman"/>
                        </a:rPr>
                        <a:t>O</a:t>
                      </a:r>
                      <a:r>
                        <a:rPr lang="nl-BE" sz="1400" baseline="-25000" dirty="0">
                          <a:solidFill>
                            <a:srgbClr val="000000"/>
                          </a:solidFill>
                          <a:latin typeface="Arial"/>
                          <a:ea typeface="Times New Roman"/>
                          <a:cs typeface="Times New Roman"/>
                        </a:rPr>
                        <a:t>8</a:t>
                      </a:r>
                      <a:endParaRPr lang="nl-BE" sz="1400" dirty="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a:noFill/>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B5B5B5"/>
                    </a:solidFill>
                  </a:tcPr>
                </a:tc>
                <a:extLst>
                  <a:ext uri="{0D108BD9-81ED-4DB2-BD59-A6C34878D82A}">
                    <a16:rowId xmlns:a16="http://schemas.microsoft.com/office/drawing/2014/main" val="10000"/>
                  </a:ext>
                </a:extLst>
              </a:tr>
              <a:tr h="796688">
                <a:tc vMerge="1">
                  <a:txBody>
                    <a:bodyPr/>
                    <a:lstStyle/>
                    <a:p>
                      <a:endParaRPr lang="nl-BE"/>
                    </a:p>
                  </a:txBody>
                  <a:tcPr/>
                </a:tc>
                <a:tc>
                  <a:txBody>
                    <a:bodyPr/>
                    <a:lstStyle/>
                    <a:p>
                      <a:pPr>
                        <a:lnSpc>
                          <a:spcPct val="115000"/>
                        </a:lnSpc>
                        <a:spcAft>
                          <a:spcPts val="0"/>
                        </a:spcAft>
                      </a:pPr>
                      <a:r>
                        <a:rPr lang="nl-BE" sz="2000" b="1" i="1" dirty="0" err="1">
                          <a:solidFill>
                            <a:srgbClr val="334466"/>
                          </a:solidFill>
                          <a:latin typeface="Arial"/>
                          <a:ea typeface="Times New Roman"/>
                          <a:cs typeface="Times New Roman"/>
                          <a:hlinkClick r:id="rId4"/>
                        </a:rPr>
                        <a:t>Oligoklaas</a:t>
                      </a:r>
                      <a:endParaRPr lang="nl-BE" sz="2000" b="1" dirty="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B5B5B5"/>
                    </a:solidFill>
                  </a:tcPr>
                </a:tc>
                <a:tc>
                  <a:txBody>
                    <a:bodyPr/>
                    <a:lstStyle/>
                    <a:p>
                      <a:pPr>
                        <a:lnSpc>
                          <a:spcPct val="115000"/>
                        </a:lnSpc>
                        <a:spcAft>
                          <a:spcPts val="0"/>
                        </a:spcAft>
                      </a:pPr>
                      <a:r>
                        <a:rPr lang="nl-BE" sz="1400">
                          <a:solidFill>
                            <a:srgbClr val="000000"/>
                          </a:solidFill>
                          <a:latin typeface="Arial"/>
                          <a:ea typeface="Times New Roman"/>
                          <a:cs typeface="Times New Roman"/>
                        </a:rPr>
                        <a:t>VIII/J.07-30</a:t>
                      </a:r>
                      <a:endParaRPr lang="nl-BE" sz="140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B5B5B5"/>
                    </a:solidFill>
                  </a:tcPr>
                </a:tc>
                <a:tc>
                  <a:txBody>
                    <a:bodyPr/>
                    <a:lstStyle/>
                    <a:p>
                      <a:pPr>
                        <a:lnSpc>
                          <a:spcPct val="115000"/>
                        </a:lnSpc>
                        <a:spcAft>
                          <a:spcPts val="0"/>
                        </a:spcAft>
                      </a:pPr>
                      <a:r>
                        <a:rPr lang="nl-BE" sz="1400">
                          <a:solidFill>
                            <a:srgbClr val="000000"/>
                          </a:solidFill>
                          <a:latin typeface="Arial"/>
                          <a:ea typeface="Times New Roman"/>
                          <a:cs typeface="Times New Roman"/>
                        </a:rPr>
                        <a:t>Triklin</a:t>
                      </a:r>
                      <a:endParaRPr lang="nl-BE" sz="140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B5B5B5"/>
                    </a:solidFill>
                  </a:tcPr>
                </a:tc>
                <a:tc>
                  <a:txBody>
                    <a:bodyPr/>
                    <a:lstStyle/>
                    <a:p>
                      <a:pPr>
                        <a:lnSpc>
                          <a:spcPct val="115000"/>
                        </a:lnSpc>
                        <a:spcAft>
                          <a:spcPts val="0"/>
                        </a:spcAft>
                      </a:pPr>
                      <a:r>
                        <a:rPr lang="nl-BE" sz="1400" dirty="0">
                          <a:solidFill>
                            <a:srgbClr val="000000"/>
                          </a:solidFill>
                          <a:latin typeface="Arial"/>
                          <a:ea typeface="Times New Roman"/>
                          <a:cs typeface="Times New Roman"/>
                        </a:rPr>
                        <a:t>Na</a:t>
                      </a:r>
                      <a:r>
                        <a:rPr lang="nl-BE" sz="1400" baseline="-25000" dirty="0">
                          <a:solidFill>
                            <a:srgbClr val="000000"/>
                          </a:solidFill>
                          <a:latin typeface="Arial"/>
                          <a:ea typeface="Times New Roman"/>
                          <a:cs typeface="Times New Roman"/>
                        </a:rPr>
                        <a:t>0.9-07</a:t>
                      </a:r>
                      <a:r>
                        <a:rPr lang="nl-BE" sz="1400" dirty="0">
                          <a:solidFill>
                            <a:srgbClr val="000000"/>
                          </a:solidFill>
                          <a:latin typeface="Arial"/>
                          <a:ea typeface="Times New Roman"/>
                          <a:cs typeface="Times New Roman"/>
                        </a:rPr>
                        <a:t>Ca</a:t>
                      </a:r>
                      <a:r>
                        <a:rPr lang="nl-BE" sz="1400" baseline="-25000" dirty="0">
                          <a:solidFill>
                            <a:srgbClr val="000000"/>
                          </a:solidFill>
                          <a:latin typeface="Arial"/>
                          <a:ea typeface="Times New Roman"/>
                          <a:cs typeface="Times New Roman"/>
                        </a:rPr>
                        <a:t>0.1-0.3</a:t>
                      </a:r>
                      <a:r>
                        <a:rPr lang="nl-BE" sz="1400" dirty="0">
                          <a:solidFill>
                            <a:srgbClr val="000000"/>
                          </a:solidFill>
                          <a:latin typeface="Arial"/>
                          <a:ea typeface="Times New Roman"/>
                          <a:cs typeface="Times New Roman"/>
                        </a:rPr>
                        <a:t>Al</a:t>
                      </a:r>
                      <a:r>
                        <a:rPr lang="nl-BE" sz="1400" baseline="-25000" dirty="0">
                          <a:solidFill>
                            <a:srgbClr val="000000"/>
                          </a:solidFill>
                          <a:latin typeface="Arial"/>
                          <a:ea typeface="Times New Roman"/>
                          <a:cs typeface="Times New Roman"/>
                        </a:rPr>
                        <a:t>1.1-1.3</a:t>
                      </a:r>
                      <a:r>
                        <a:rPr lang="nl-BE" sz="1400" dirty="0">
                          <a:solidFill>
                            <a:srgbClr val="000000"/>
                          </a:solidFill>
                          <a:latin typeface="Arial"/>
                          <a:ea typeface="Times New Roman"/>
                          <a:cs typeface="Times New Roman"/>
                        </a:rPr>
                        <a:t>Si</a:t>
                      </a:r>
                      <a:r>
                        <a:rPr lang="nl-BE" sz="1400" baseline="-25000" dirty="0">
                          <a:solidFill>
                            <a:srgbClr val="000000"/>
                          </a:solidFill>
                          <a:latin typeface="Arial"/>
                          <a:ea typeface="Times New Roman"/>
                          <a:cs typeface="Times New Roman"/>
                        </a:rPr>
                        <a:t>2.9-2.7</a:t>
                      </a:r>
                      <a:r>
                        <a:rPr lang="nl-BE" sz="1400" dirty="0">
                          <a:solidFill>
                            <a:srgbClr val="000000"/>
                          </a:solidFill>
                          <a:latin typeface="Arial"/>
                          <a:ea typeface="Times New Roman"/>
                          <a:cs typeface="Times New Roman"/>
                        </a:rPr>
                        <a:t>O</a:t>
                      </a:r>
                      <a:r>
                        <a:rPr lang="nl-BE" sz="1400" baseline="-25000" dirty="0">
                          <a:solidFill>
                            <a:srgbClr val="000000"/>
                          </a:solidFill>
                          <a:latin typeface="Arial"/>
                          <a:ea typeface="Times New Roman"/>
                          <a:cs typeface="Times New Roman"/>
                        </a:rPr>
                        <a:t>8</a:t>
                      </a:r>
                      <a:endParaRPr lang="nl-BE" sz="1400" dirty="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a:noFill/>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B5B5B5"/>
                    </a:solidFill>
                  </a:tcPr>
                </a:tc>
                <a:extLst>
                  <a:ext uri="{0D108BD9-81ED-4DB2-BD59-A6C34878D82A}">
                    <a16:rowId xmlns:a16="http://schemas.microsoft.com/office/drawing/2014/main" val="10001"/>
                  </a:ext>
                </a:extLst>
              </a:tr>
              <a:tr h="796688">
                <a:tc vMerge="1">
                  <a:txBody>
                    <a:bodyPr/>
                    <a:lstStyle/>
                    <a:p>
                      <a:endParaRPr lang="nl-BE"/>
                    </a:p>
                  </a:txBody>
                  <a:tcPr/>
                </a:tc>
                <a:tc>
                  <a:txBody>
                    <a:bodyPr/>
                    <a:lstStyle/>
                    <a:p>
                      <a:pPr>
                        <a:lnSpc>
                          <a:spcPct val="115000"/>
                        </a:lnSpc>
                        <a:spcAft>
                          <a:spcPts val="0"/>
                        </a:spcAft>
                      </a:pPr>
                      <a:r>
                        <a:rPr lang="nl-BE" sz="2000" b="1" i="1" dirty="0" err="1">
                          <a:solidFill>
                            <a:srgbClr val="334466"/>
                          </a:solidFill>
                          <a:latin typeface="Arial"/>
                          <a:ea typeface="Times New Roman"/>
                          <a:cs typeface="Times New Roman"/>
                          <a:hlinkClick r:id="rId5"/>
                        </a:rPr>
                        <a:t>Andesien</a:t>
                      </a:r>
                      <a:endParaRPr lang="nl-BE" sz="2000" b="1" dirty="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B5B5B5"/>
                    </a:solidFill>
                  </a:tcPr>
                </a:tc>
                <a:tc>
                  <a:txBody>
                    <a:bodyPr/>
                    <a:lstStyle/>
                    <a:p>
                      <a:pPr>
                        <a:lnSpc>
                          <a:spcPct val="115000"/>
                        </a:lnSpc>
                        <a:spcAft>
                          <a:spcPts val="0"/>
                        </a:spcAft>
                      </a:pPr>
                      <a:r>
                        <a:rPr lang="nl-BE" sz="1400">
                          <a:solidFill>
                            <a:srgbClr val="000000"/>
                          </a:solidFill>
                          <a:latin typeface="Arial"/>
                          <a:ea typeface="Times New Roman"/>
                          <a:cs typeface="Times New Roman"/>
                        </a:rPr>
                        <a:t>VIII/J.07-40</a:t>
                      </a:r>
                      <a:endParaRPr lang="nl-BE" sz="140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B5B5B5"/>
                    </a:solidFill>
                  </a:tcPr>
                </a:tc>
                <a:tc>
                  <a:txBody>
                    <a:bodyPr/>
                    <a:lstStyle/>
                    <a:p>
                      <a:pPr>
                        <a:lnSpc>
                          <a:spcPct val="115000"/>
                        </a:lnSpc>
                        <a:spcAft>
                          <a:spcPts val="0"/>
                        </a:spcAft>
                      </a:pPr>
                      <a:r>
                        <a:rPr lang="nl-BE" sz="1400">
                          <a:solidFill>
                            <a:srgbClr val="000000"/>
                          </a:solidFill>
                          <a:latin typeface="Arial"/>
                          <a:ea typeface="Times New Roman"/>
                          <a:cs typeface="Times New Roman"/>
                        </a:rPr>
                        <a:t>Triklin</a:t>
                      </a:r>
                      <a:endParaRPr lang="nl-BE" sz="140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B5B5B5"/>
                    </a:solidFill>
                  </a:tcPr>
                </a:tc>
                <a:tc>
                  <a:txBody>
                    <a:bodyPr/>
                    <a:lstStyle/>
                    <a:p>
                      <a:pPr>
                        <a:lnSpc>
                          <a:spcPct val="115000"/>
                        </a:lnSpc>
                        <a:spcAft>
                          <a:spcPts val="0"/>
                        </a:spcAft>
                      </a:pPr>
                      <a:r>
                        <a:rPr lang="nl-BE" sz="1400" dirty="0">
                          <a:solidFill>
                            <a:srgbClr val="000000"/>
                          </a:solidFill>
                          <a:latin typeface="Arial"/>
                          <a:ea typeface="Times New Roman"/>
                          <a:cs typeface="Times New Roman"/>
                        </a:rPr>
                        <a:t>Na</a:t>
                      </a:r>
                      <a:r>
                        <a:rPr lang="nl-BE" sz="1400" baseline="-25000" dirty="0">
                          <a:solidFill>
                            <a:srgbClr val="000000"/>
                          </a:solidFill>
                          <a:latin typeface="Arial"/>
                          <a:ea typeface="Times New Roman"/>
                          <a:cs typeface="Times New Roman"/>
                        </a:rPr>
                        <a:t>0.7-0.5</a:t>
                      </a:r>
                      <a:r>
                        <a:rPr lang="nl-BE" sz="1400" dirty="0">
                          <a:solidFill>
                            <a:srgbClr val="000000"/>
                          </a:solidFill>
                          <a:latin typeface="Arial"/>
                          <a:ea typeface="Times New Roman"/>
                          <a:cs typeface="Times New Roman"/>
                        </a:rPr>
                        <a:t>Ca</a:t>
                      </a:r>
                      <a:r>
                        <a:rPr lang="nl-BE" sz="1400" baseline="-25000" dirty="0">
                          <a:solidFill>
                            <a:srgbClr val="000000"/>
                          </a:solidFill>
                          <a:latin typeface="Arial"/>
                          <a:ea typeface="Times New Roman"/>
                          <a:cs typeface="Times New Roman"/>
                        </a:rPr>
                        <a:t>0.3-0.5</a:t>
                      </a:r>
                      <a:r>
                        <a:rPr lang="nl-BE" sz="1400" dirty="0">
                          <a:solidFill>
                            <a:srgbClr val="000000"/>
                          </a:solidFill>
                          <a:latin typeface="Arial"/>
                          <a:ea typeface="Times New Roman"/>
                          <a:cs typeface="Times New Roman"/>
                        </a:rPr>
                        <a:t>Al</a:t>
                      </a:r>
                      <a:r>
                        <a:rPr lang="nl-BE" sz="1400" baseline="-25000" dirty="0">
                          <a:solidFill>
                            <a:srgbClr val="000000"/>
                          </a:solidFill>
                          <a:latin typeface="Arial"/>
                          <a:ea typeface="Times New Roman"/>
                          <a:cs typeface="Times New Roman"/>
                        </a:rPr>
                        <a:t>1.3-1.5</a:t>
                      </a:r>
                      <a:r>
                        <a:rPr lang="nl-BE" sz="1400" dirty="0">
                          <a:solidFill>
                            <a:srgbClr val="000000"/>
                          </a:solidFill>
                          <a:latin typeface="Arial"/>
                          <a:ea typeface="Times New Roman"/>
                          <a:cs typeface="Times New Roman"/>
                        </a:rPr>
                        <a:t>Si</a:t>
                      </a:r>
                      <a:r>
                        <a:rPr lang="nl-BE" sz="1400" baseline="-25000" dirty="0">
                          <a:solidFill>
                            <a:srgbClr val="000000"/>
                          </a:solidFill>
                          <a:latin typeface="Arial"/>
                          <a:ea typeface="Times New Roman"/>
                          <a:cs typeface="Times New Roman"/>
                        </a:rPr>
                        <a:t>2.7-2.5</a:t>
                      </a:r>
                      <a:r>
                        <a:rPr lang="nl-BE" sz="1400" dirty="0">
                          <a:solidFill>
                            <a:srgbClr val="000000"/>
                          </a:solidFill>
                          <a:latin typeface="Arial"/>
                          <a:ea typeface="Times New Roman"/>
                          <a:cs typeface="Times New Roman"/>
                        </a:rPr>
                        <a:t>O</a:t>
                      </a:r>
                      <a:r>
                        <a:rPr lang="nl-BE" sz="1400" baseline="-25000" dirty="0">
                          <a:solidFill>
                            <a:srgbClr val="000000"/>
                          </a:solidFill>
                          <a:latin typeface="Arial"/>
                          <a:ea typeface="Times New Roman"/>
                          <a:cs typeface="Times New Roman"/>
                        </a:rPr>
                        <a:t>8</a:t>
                      </a:r>
                      <a:endParaRPr lang="nl-BE" sz="1400" dirty="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a:noFill/>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B5B5B5"/>
                    </a:solidFill>
                  </a:tcPr>
                </a:tc>
                <a:extLst>
                  <a:ext uri="{0D108BD9-81ED-4DB2-BD59-A6C34878D82A}">
                    <a16:rowId xmlns:a16="http://schemas.microsoft.com/office/drawing/2014/main" val="10002"/>
                  </a:ext>
                </a:extLst>
              </a:tr>
              <a:tr h="796688">
                <a:tc vMerge="1">
                  <a:txBody>
                    <a:bodyPr/>
                    <a:lstStyle/>
                    <a:p>
                      <a:endParaRPr lang="nl-BE"/>
                    </a:p>
                  </a:txBody>
                  <a:tcPr/>
                </a:tc>
                <a:tc>
                  <a:txBody>
                    <a:bodyPr/>
                    <a:lstStyle/>
                    <a:p>
                      <a:pPr>
                        <a:lnSpc>
                          <a:spcPct val="115000"/>
                        </a:lnSpc>
                        <a:spcAft>
                          <a:spcPts val="0"/>
                        </a:spcAft>
                      </a:pPr>
                      <a:r>
                        <a:rPr lang="nl-BE" sz="2000" b="1" i="1" dirty="0">
                          <a:solidFill>
                            <a:srgbClr val="334466"/>
                          </a:solidFill>
                          <a:latin typeface="Arial"/>
                          <a:ea typeface="Times New Roman"/>
                          <a:cs typeface="Times New Roman"/>
                          <a:hlinkClick r:id="rId6"/>
                        </a:rPr>
                        <a:t>Labradoriet</a:t>
                      </a:r>
                      <a:endParaRPr lang="nl-BE" sz="2000" b="1" dirty="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B5B5B5"/>
                    </a:solidFill>
                  </a:tcPr>
                </a:tc>
                <a:tc>
                  <a:txBody>
                    <a:bodyPr/>
                    <a:lstStyle/>
                    <a:p>
                      <a:pPr>
                        <a:lnSpc>
                          <a:spcPct val="115000"/>
                        </a:lnSpc>
                        <a:spcAft>
                          <a:spcPts val="0"/>
                        </a:spcAft>
                      </a:pPr>
                      <a:r>
                        <a:rPr lang="nl-BE" sz="1400">
                          <a:solidFill>
                            <a:srgbClr val="000000"/>
                          </a:solidFill>
                          <a:latin typeface="Arial"/>
                          <a:ea typeface="Times New Roman"/>
                          <a:cs typeface="Times New Roman"/>
                        </a:rPr>
                        <a:t>VIII/J.07-50</a:t>
                      </a:r>
                      <a:endParaRPr lang="nl-BE" sz="140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B5B5B5"/>
                    </a:solidFill>
                  </a:tcPr>
                </a:tc>
                <a:tc>
                  <a:txBody>
                    <a:bodyPr/>
                    <a:lstStyle/>
                    <a:p>
                      <a:pPr>
                        <a:lnSpc>
                          <a:spcPct val="115000"/>
                        </a:lnSpc>
                        <a:spcAft>
                          <a:spcPts val="0"/>
                        </a:spcAft>
                      </a:pPr>
                      <a:r>
                        <a:rPr lang="nl-BE" sz="1400">
                          <a:solidFill>
                            <a:srgbClr val="000000"/>
                          </a:solidFill>
                          <a:latin typeface="Arial"/>
                          <a:ea typeface="Times New Roman"/>
                          <a:cs typeface="Times New Roman"/>
                        </a:rPr>
                        <a:t>Triklin</a:t>
                      </a:r>
                      <a:endParaRPr lang="nl-BE" sz="140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B5B5B5"/>
                    </a:solidFill>
                  </a:tcPr>
                </a:tc>
                <a:tc>
                  <a:txBody>
                    <a:bodyPr/>
                    <a:lstStyle/>
                    <a:p>
                      <a:pPr>
                        <a:lnSpc>
                          <a:spcPct val="115000"/>
                        </a:lnSpc>
                        <a:spcAft>
                          <a:spcPts val="0"/>
                        </a:spcAft>
                      </a:pPr>
                      <a:r>
                        <a:rPr lang="nl-BE" sz="1400" dirty="0">
                          <a:solidFill>
                            <a:srgbClr val="000000"/>
                          </a:solidFill>
                          <a:latin typeface="Arial"/>
                          <a:ea typeface="Times New Roman"/>
                          <a:cs typeface="Times New Roman"/>
                        </a:rPr>
                        <a:t>Na</a:t>
                      </a:r>
                      <a:r>
                        <a:rPr lang="nl-BE" sz="1400" baseline="-25000" dirty="0">
                          <a:solidFill>
                            <a:srgbClr val="000000"/>
                          </a:solidFill>
                          <a:latin typeface="Arial"/>
                          <a:ea typeface="Times New Roman"/>
                          <a:cs typeface="Times New Roman"/>
                        </a:rPr>
                        <a:t>0.5-0.3</a:t>
                      </a:r>
                      <a:r>
                        <a:rPr lang="nl-BE" sz="1400" dirty="0">
                          <a:solidFill>
                            <a:srgbClr val="000000"/>
                          </a:solidFill>
                          <a:latin typeface="Arial"/>
                          <a:ea typeface="Times New Roman"/>
                          <a:cs typeface="Times New Roman"/>
                        </a:rPr>
                        <a:t>Ca</a:t>
                      </a:r>
                      <a:r>
                        <a:rPr lang="nl-BE" sz="1400" baseline="-25000" dirty="0">
                          <a:solidFill>
                            <a:srgbClr val="000000"/>
                          </a:solidFill>
                          <a:latin typeface="Arial"/>
                          <a:ea typeface="Times New Roman"/>
                          <a:cs typeface="Times New Roman"/>
                        </a:rPr>
                        <a:t>0.5-0.7</a:t>
                      </a:r>
                      <a:r>
                        <a:rPr lang="nl-BE" sz="1400" dirty="0">
                          <a:solidFill>
                            <a:srgbClr val="000000"/>
                          </a:solidFill>
                          <a:latin typeface="Arial"/>
                          <a:ea typeface="Times New Roman"/>
                          <a:cs typeface="Times New Roman"/>
                        </a:rPr>
                        <a:t>Al</a:t>
                      </a:r>
                      <a:r>
                        <a:rPr lang="nl-BE" sz="1400" baseline="-25000" dirty="0">
                          <a:solidFill>
                            <a:srgbClr val="000000"/>
                          </a:solidFill>
                          <a:latin typeface="Arial"/>
                          <a:ea typeface="Times New Roman"/>
                          <a:cs typeface="Times New Roman"/>
                        </a:rPr>
                        <a:t>1.5-1.7</a:t>
                      </a:r>
                      <a:r>
                        <a:rPr lang="nl-BE" sz="1400" dirty="0">
                          <a:solidFill>
                            <a:srgbClr val="000000"/>
                          </a:solidFill>
                          <a:latin typeface="Arial"/>
                          <a:ea typeface="Times New Roman"/>
                          <a:cs typeface="Times New Roman"/>
                        </a:rPr>
                        <a:t>Si</a:t>
                      </a:r>
                      <a:r>
                        <a:rPr lang="nl-BE" sz="1400" baseline="-25000" dirty="0">
                          <a:solidFill>
                            <a:srgbClr val="000000"/>
                          </a:solidFill>
                          <a:latin typeface="Arial"/>
                          <a:ea typeface="Times New Roman"/>
                          <a:cs typeface="Times New Roman"/>
                        </a:rPr>
                        <a:t>2.5-2.3</a:t>
                      </a:r>
                      <a:r>
                        <a:rPr lang="nl-BE" sz="1400" dirty="0">
                          <a:solidFill>
                            <a:srgbClr val="000000"/>
                          </a:solidFill>
                          <a:latin typeface="Arial"/>
                          <a:ea typeface="Times New Roman"/>
                          <a:cs typeface="Times New Roman"/>
                        </a:rPr>
                        <a:t>O</a:t>
                      </a:r>
                      <a:r>
                        <a:rPr lang="nl-BE" sz="1400" baseline="-25000" dirty="0">
                          <a:solidFill>
                            <a:srgbClr val="000000"/>
                          </a:solidFill>
                          <a:latin typeface="Arial"/>
                          <a:ea typeface="Times New Roman"/>
                          <a:cs typeface="Times New Roman"/>
                        </a:rPr>
                        <a:t>8</a:t>
                      </a:r>
                      <a:endParaRPr lang="nl-BE" sz="1400" dirty="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a:noFill/>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B5B5B5"/>
                    </a:solidFill>
                  </a:tcPr>
                </a:tc>
                <a:extLst>
                  <a:ext uri="{0D108BD9-81ED-4DB2-BD59-A6C34878D82A}">
                    <a16:rowId xmlns:a16="http://schemas.microsoft.com/office/drawing/2014/main" val="10003"/>
                  </a:ext>
                </a:extLst>
              </a:tr>
              <a:tr h="796688">
                <a:tc vMerge="1">
                  <a:txBody>
                    <a:bodyPr/>
                    <a:lstStyle/>
                    <a:p>
                      <a:endParaRPr lang="nl-BE"/>
                    </a:p>
                  </a:txBody>
                  <a:tcPr/>
                </a:tc>
                <a:tc>
                  <a:txBody>
                    <a:bodyPr/>
                    <a:lstStyle/>
                    <a:p>
                      <a:pPr>
                        <a:lnSpc>
                          <a:spcPct val="115000"/>
                        </a:lnSpc>
                        <a:spcAft>
                          <a:spcPts val="0"/>
                        </a:spcAft>
                      </a:pPr>
                      <a:r>
                        <a:rPr lang="nl-BE" sz="2000" b="1" i="1" dirty="0" err="1">
                          <a:solidFill>
                            <a:srgbClr val="334466"/>
                          </a:solidFill>
                          <a:latin typeface="Arial"/>
                          <a:ea typeface="Times New Roman"/>
                          <a:cs typeface="Times New Roman"/>
                          <a:hlinkClick r:id="rId7"/>
                        </a:rPr>
                        <a:t>Bytowniet</a:t>
                      </a:r>
                      <a:endParaRPr lang="nl-BE" sz="2000" b="1" dirty="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B5B5B5"/>
                    </a:solidFill>
                  </a:tcPr>
                </a:tc>
                <a:tc>
                  <a:txBody>
                    <a:bodyPr/>
                    <a:lstStyle/>
                    <a:p>
                      <a:pPr>
                        <a:lnSpc>
                          <a:spcPct val="115000"/>
                        </a:lnSpc>
                        <a:spcAft>
                          <a:spcPts val="0"/>
                        </a:spcAft>
                      </a:pPr>
                      <a:r>
                        <a:rPr lang="nl-BE" sz="1400">
                          <a:solidFill>
                            <a:srgbClr val="000000"/>
                          </a:solidFill>
                          <a:latin typeface="Arial"/>
                          <a:ea typeface="Times New Roman"/>
                          <a:cs typeface="Times New Roman"/>
                        </a:rPr>
                        <a:t>VIII/J.07-60</a:t>
                      </a:r>
                      <a:endParaRPr lang="nl-BE" sz="140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B5B5B5"/>
                    </a:solidFill>
                  </a:tcPr>
                </a:tc>
                <a:tc>
                  <a:txBody>
                    <a:bodyPr/>
                    <a:lstStyle/>
                    <a:p>
                      <a:pPr>
                        <a:lnSpc>
                          <a:spcPct val="115000"/>
                        </a:lnSpc>
                        <a:spcAft>
                          <a:spcPts val="0"/>
                        </a:spcAft>
                      </a:pPr>
                      <a:r>
                        <a:rPr lang="nl-BE" sz="1400">
                          <a:solidFill>
                            <a:srgbClr val="000000"/>
                          </a:solidFill>
                          <a:latin typeface="Arial"/>
                          <a:ea typeface="Times New Roman"/>
                          <a:cs typeface="Times New Roman"/>
                        </a:rPr>
                        <a:t>Triklin</a:t>
                      </a:r>
                      <a:endParaRPr lang="nl-BE" sz="140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B5B5B5"/>
                    </a:solidFill>
                  </a:tcPr>
                </a:tc>
                <a:tc>
                  <a:txBody>
                    <a:bodyPr/>
                    <a:lstStyle/>
                    <a:p>
                      <a:pPr>
                        <a:lnSpc>
                          <a:spcPct val="115000"/>
                        </a:lnSpc>
                        <a:spcAft>
                          <a:spcPts val="0"/>
                        </a:spcAft>
                      </a:pPr>
                      <a:r>
                        <a:rPr lang="nl-BE" sz="1400" dirty="0">
                          <a:solidFill>
                            <a:srgbClr val="000000"/>
                          </a:solidFill>
                          <a:latin typeface="Arial"/>
                          <a:ea typeface="Times New Roman"/>
                          <a:cs typeface="Times New Roman"/>
                        </a:rPr>
                        <a:t>Na</a:t>
                      </a:r>
                      <a:r>
                        <a:rPr lang="nl-BE" sz="1400" baseline="-25000" dirty="0">
                          <a:solidFill>
                            <a:srgbClr val="000000"/>
                          </a:solidFill>
                          <a:latin typeface="Arial"/>
                          <a:ea typeface="Times New Roman"/>
                          <a:cs typeface="Times New Roman"/>
                        </a:rPr>
                        <a:t>0.3-0.1</a:t>
                      </a:r>
                      <a:r>
                        <a:rPr lang="nl-BE" sz="1400" dirty="0">
                          <a:solidFill>
                            <a:srgbClr val="000000"/>
                          </a:solidFill>
                          <a:latin typeface="Arial"/>
                          <a:ea typeface="Times New Roman"/>
                          <a:cs typeface="Times New Roman"/>
                        </a:rPr>
                        <a:t>Ca</a:t>
                      </a:r>
                      <a:r>
                        <a:rPr lang="nl-BE" sz="1400" baseline="-25000" dirty="0">
                          <a:solidFill>
                            <a:srgbClr val="000000"/>
                          </a:solidFill>
                          <a:latin typeface="Arial"/>
                          <a:ea typeface="Times New Roman"/>
                          <a:cs typeface="Times New Roman"/>
                        </a:rPr>
                        <a:t>0.7-0.9</a:t>
                      </a:r>
                      <a:r>
                        <a:rPr lang="nl-BE" sz="1400" dirty="0">
                          <a:solidFill>
                            <a:srgbClr val="000000"/>
                          </a:solidFill>
                          <a:latin typeface="Arial"/>
                          <a:ea typeface="Times New Roman"/>
                          <a:cs typeface="Times New Roman"/>
                        </a:rPr>
                        <a:t>Al</a:t>
                      </a:r>
                      <a:r>
                        <a:rPr lang="nl-BE" sz="1400" baseline="-25000" dirty="0">
                          <a:solidFill>
                            <a:srgbClr val="000000"/>
                          </a:solidFill>
                          <a:latin typeface="Arial"/>
                          <a:ea typeface="Times New Roman"/>
                          <a:cs typeface="Times New Roman"/>
                        </a:rPr>
                        <a:t>1.7-1.9</a:t>
                      </a:r>
                      <a:r>
                        <a:rPr lang="nl-BE" sz="1400" dirty="0">
                          <a:solidFill>
                            <a:srgbClr val="000000"/>
                          </a:solidFill>
                          <a:latin typeface="Arial"/>
                          <a:ea typeface="Times New Roman"/>
                          <a:cs typeface="Times New Roman"/>
                        </a:rPr>
                        <a:t>Si</a:t>
                      </a:r>
                      <a:r>
                        <a:rPr lang="nl-BE" sz="1400" baseline="-25000" dirty="0">
                          <a:solidFill>
                            <a:srgbClr val="000000"/>
                          </a:solidFill>
                          <a:latin typeface="Arial"/>
                          <a:ea typeface="Times New Roman"/>
                          <a:cs typeface="Times New Roman"/>
                        </a:rPr>
                        <a:t>2.3-2.1</a:t>
                      </a:r>
                      <a:r>
                        <a:rPr lang="nl-BE" sz="1400" dirty="0">
                          <a:solidFill>
                            <a:srgbClr val="000000"/>
                          </a:solidFill>
                          <a:latin typeface="Arial"/>
                          <a:ea typeface="Times New Roman"/>
                          <a:cs typeface="Times New Roman"/>
                        </a:rPr>
                        <a:t>O</a:t>
                      </a:r>
                      <a:r>
                        <a:rPr lang="nl-BE" sz="1400" baseline="-25000" dirty="0">
                          <a:solidFill>
                            <a:srgbClr val="000000"/>
                          </a:solidFill>
                          <a:latin typeface="Arial"/>
                          <a:ea typeface="Times New Roman"/>
                          <a:cs typeface="Times New Roman"/>
                        </a:rPr>
                        <a:t>8</a:t>
                      </a:r>
                      <a:endParaRPr lang="nl-BE" sz="1400" dirty="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a:noFill/>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B5B5B5"/>
                    </a:solidFill>
                  </a:tcPr>
                </a:tc>
                <a:extLst>
                  <a:ext uri="{0D108BD9-81ED-4DB2-BD59-A6C34878D82A}">
                    <a16:rowId xmlns:a16="http://schemas.microsoft.com/office/drawing/2014/main" val="10004"/>
                  </a:ext>
                </a:extLst>
              </a:tr>
              <a:tr h="796688">
                <a:tc vMerge="1">
                  <a:txBody>
                    <a:bodyPr/>
                    <a:lstStyle/>
                    <a:p>
                      <a:endParaRPr lang="nl-BE"/>
                    </a:p>
                  </a:txBody>
                  <a:tcPr/>
                </a:tc>
                <a:tc>
                  <a:txBody>
                    <a:bodyPr/>
                    <a:lstStyle/>
                    <a:p>
                      <a:pPr>
                        <a:lnSpc>
                          <a:spcPct val="115000"/>
                        </a:lnSpc>
                        <a:spcAft>
                          <a:spcPts val="0"/>
                        </a:spcAft>
                      </a:pPr>
                      <a:r>
                        <a:rPr lang="nl-BE" sz="2000" b="1" dirty="0" err="1">
                          <a:solidFill>
                            <a:srgbClr val="334466"/>
                          </a:solidFill>
                          <a:latin typeface="Arial"/>
                          <a:ea typeface="Times New Roman"/>
                          <a:cs typeface="Times New Roman"/>
                          <a:hlinkClick r:id="rId8"/>
                        </a:rPr>
                        <a:t>Anorthiet</a:t>
                      </a:r>
                      <a:endParaRPr lang="nl-BE" sz="2000" b="1" dirty="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B5B5B5"/>
                    </a:solidFill>
                  </a:tcPr>
                </a:tc>
                <a:tc>
                  <a:txBody>
                    <a:bodyPr/>
                    <a:lstStyle/>
                    <a:p>
                      <a:pPr>
                        <a:lnSpc>
                          <a:spcPct val="115000"/>
                        </a:lnSpc>
                        <a:spcAft>
                          <a:spcPts val="0"/>
                        </a:spcAft>
                      </a:pPr>
                      <a:r>
                        <a:rPr lang="nl-BE" sz="1400">
                          <a:solidFill>
                            <a:srgbClr val="000000"/>
                          </a:solidFill>
                          <a:latin typeface="Arial"/>
                          <a:ea typeface="Times New Roman"/>
                          <a:cs typeface="Times New Roman"/>
                        </a:rPr>
                        <a:t>VIII/J.07-70</a:t>
                      </a:r>
                      <a:endParaRPr lang="nl-BE" sz="140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B5B5B5"/>
                    </a:solidFill>
                  </a:tcPr>
                </a:tc>
                <a:tc>
                  <a:txBody>
                    <a:bodyPr/>
                    <a:lstStyle/>
                    <a:p>
                      <a:pPr>
                        <a:lnSpc>
                          <a:spcPct val="115000"/>
                        </a:lnSpc>
                        <a:spcAft>
                          <a:spcPts val="0"/>
                        </a:spcAft>
                      </a:pPr>
                      <a:r>
                        <a:rPr lang="nl-BE" sz="1400" dirty="0" err="1">
                          <a:solidFill>
                            <a:srgbClr val="000000"/>
                          </a:solidFill>
                          <a:latin typeface="Arial"/>
                          <a:ea typeface="Times New Roman"/>
                          <a:cs typeface="Times New Roman"/>
                        </a:rPr>
                        <a:t>Triklin</a:t>
                      </a:r>
                      <a:endParaRPr lang="nl-BE" sz="1400" dirty="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B5B5B5"/>
                    </a:solidFill>
                  </a:tcPr>
                </a:tc>
                <a:tc>
                  <a:txBody>
                    <a:bodyPr/>
                    <a:lstStyle/>
                    <a:p>
                      <a:pPr>
                        <a:lnSpc>
                          <a:spcPct val="115000"/>
                        </a:lnSpc>
                        <a:spcAft>
                          <a:spcPts val="0"/>
                        </a:spcAft>
                      </a:pPr>
                      <a:r>
                        <a:rPr lang="nl-BE" sz="1400" dirty="0">
                          <a:solidFill>
                            <a:srgbClr val="000000"/>
                          </a:solidFill>
                          <a:latin typeface="Arial"/>
                          <a:ea typeface="Times New Roman"/>
                          <a:cs typeface="Times New Roman"/>
                        </a:rPr>
                        <a:t>Na</a:t>
                      </a:r>
                      <a:r>
                        <a:rPr lang="nl-BE" sz="1400" baseline="-25000" dirty="0">
                          <a:solidFill>
                            <a:srgbClr val="000000"/>
                          </a:solidFill>
                          <a:latin typeface="Arial"/>
                          <a:ea typeface="Times New Roman"/>
                          <a:cs typeface="Times New Roman"/>
                        </a:rPr>
                        <a:t>0.1-0.0</a:t>
                      </a:r>
                      <a:r>
                        <a:rPr lang="nl-BE" sz="1400" dirty="0">
                          <a:solidFill>
                            <a:srgbClr val="000000"/>
                          </a:solidFill>
                          <a:latin typeface="Arial"/>
                          <a:ea typeface="Times New Roman"/>
                          <a:cs typeface="Times New Roman"/>
                        </a:rPr>
                        <a:t>Ca</a:t>
                      </a:r>
                      <a:r>
                        <a:rPr lang="nl-BE" sz="1400" baseline="-25000" dirty="0">
                          <a:solidFill>
                            <a:srgbClr val="000000"/>
                          </a:solidFill>
                          <a:latin typeface="Arial"/>
                          <a:ea typeface="Times New Roman"/>
                          <a:cs typeface="Times New Roman"/>
                        </a:rPr>
                        <a:t>0.9-1.0</a:t>
                      </a:r>
                      <a:r>
                        <a:rPr lang="nl-BE" sz="1400" dirty="0">
                          <a:solidFill>
                            <a:srgbClr val="000000"/>
                          </a:solidFill>
                          <a:latin typeface="Arial"/>
                          <a:ea typeface="Times New Roman"/>
                          <a:cs typeface="Times New Roman"/>
                        </a:rPr>
                        <a:t>Al</a:t>
                      </a:r>
                      <a:r>
                        <a:rPr lang="nl-BE" sz="1400" baseline="-25000" dirty="0">
                          <a:solidFill>
                            <a:srgbClr val="000000"/>
                          </a:solidFill>
                          <a:latin typeface="Arial"/>
                          <a:ea typeface="Times New Roman"/>
                          <a:cs typeface="Times New Roman"/>
                        </a:rPr>
                        <a:t>1.9-2.0</a:t>
                      </a:r>
                      <a:r>
                        <a:rPr lang="nl-BE" sz="1400" dirty="0">
                          <a:solidFill>
                            <a:srgbClr val="000000"/>
                          </a:solidFill>
                          <a:latin typeface="Arial"/>
                          <a:ea typeface="Times New Roman"/>
                          <a:cs typeface="Times New Roman"/>
                        </a:rPr>
                        <a:t>Si</a:t>
                      </a:r>
                      <a:r>
                        <a:rPr lang="nl-BE" sz="1400" baseline="-25000" dirty="0">
                          <a:solidFill>
                            <a:srgbClr val="000000"/>
                          </a:solidFill>
                          <a:latin typeface="Arial"/>
                          <a:ea typeface="Times New Roman"/>
                          <a:cs typeface="Times New Roman"/>
                        </a:rPr>
                        <a:t>2.1-2.0</a:t>
                      </a:r>
                      <a:r>
                        <a:rPr lang="nl-BE" sz="1400" dirty="0">
                          <a:solidFill>
                            <a:srgbClr val="000000"/>
                          </a:solidFill>
                          <a:latin typeface="Arial"/>
                          <a:ea typeface="Times New Roman"/>
                          <a:cs typeface="Times New Roman"/>
                        </a:rPr>
                        <a:t>O</a:t>
                      </a:r>
                      <a:r>
                        <a:rPr lang="nl-BE" sz="1400" baseline="-25000" dirty="0">
                          <a:solidFill>
                            <a:srgbClr val="000000"/>
                          </a:solidFill>
                          <a:latin typeface="Arial"/>
                          <a:ea typeface="Times New Roman"/>
                          <a:cs typeface="Times New Roman"/>
                        </a:rPr>
                        <a:t>8</a:t>
                      </a:r>
                      <a:endParaRPr lang="nl-BE" sz="1400" dirty="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a:noFill/>
                    </a:lnR>
                    <a:lnT w="19050" cap="flat" cmpd="sng" algn="ctr">
                      <a:solidFill>
                        <a:srgbClr val="DDDDDD"/>
                      </a:solidFill>
                      <a:prstDash val="solid"/>
                      <a:round/>
                      <a:headEnd type="none" w="med" len="med"/>
                      <a:tailEnd type="none" w="med" len="med"/>
                    </a:lnT>
                    <a:lnB w="19050" cap="flat" cmpd="sng" algn="ctr">
                      <a:solidFill>
                        <a:srgbClr val="DDDDDD"/>
                      </a:solidFill>
                      <a:prstDash val="solid"/>
                      <a:round/>
                      <a:headEnd type="none" w="med" len="med"/>
                      <a:tailEnd type="none" w="med" len="med"/>
                    </a:lnB>
                    <a:solidFill>
                      <a:srgbClr val="B5B5B5"/>
                    </a:solidFill>
                  </a:tcPr>
                </a:tc>
                <a:extLst>
                  <a:ext uri="{0D108BD9-81ED-4DB2-BD59-A6C34878D82A}">
                    <a16:rowId xmlns:a16="http://schemas.microsoft.com/office/drawing/2014/main" val="10005"/>
                  </a:ext>
                </a:extLst>
              </a:tr>
              <a:tr h="404452">
                <a:tc vMerge="1">
                  <a:txBody>
                    <a:bodyPr/>
                    <a:lstStyle/>
                    <a:p>
                      <a:endParaRPr lang="nl-BE"/>
                    </a:p>
                  </a:txBody>
                  <a:tcPr/>
                </a:tc>
                <a:tc>
                  <a:txBody>
                    <a:bodyPr/>
                    <a:lstStyle/>
                    <a:p>
                      <a:pPr>
                        <a:lnSpc>
                          <a:spcPct val="115000"/>
                        </a:lnSpc>
                        <a:spcAft>
                          <a:spcPts val="0"/>
                        </a:spcAft>
                      </a:pPr>
                      <a:r>
                        <a:rPr lang="nl-BE" sz="2000" b="1" dirty="0" err="1">
                          <a:solidFill>
                            <a:srgbClr val="334466"/>
                          </a:solidFill>
                          <a:latin typeface="Arial"/>
                          <a:ea typeface="Times New Roman"/>
                          <a:cs typeface="Times New Roman"/>
                          <a:hlinkClick r:id="rId9"/>
                        </a:rPr>
                        <a:t>Linguniet</a:t>
                      </a:r>
                      <a:endParaRPr lang="nl-BE" sz="2000" b="1" dirty="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a:noFill/>
                    </a:lnB>
                    <a:solidFill>
                      <a:srgbClr val="B5B5B5"/>
                    </a:solidFill>
                  </a:tcPr>
                </a:tc>
                <a:tc>
                  <a:txBody>
                    <a:bodyPr/>
                    <a:lstStyle/>
                    <a:p>
                      <a:pPr>
                        <a:lnSpc>
                          <a:spcPct val="115000"/>
                        </a:lnSpc>
                        <a:spcAft>
                          <a:spcPts val="0"/>
                        </a:spcAft>
                      </a:pPr>
                      <a:r>
                        <a:rPr lang="nl-BE" sz="1400">
                          <a:solidFill>
                            <a:srgbClr val="000000"/>
                          </a:solidFill>
                          <a:latin typeface="Arial"/>
                          <a:ea typeface="Times New Roman"/>
                          <a:cs typeface="Times New Roman"/>
                        </a:rPr>
                        <a:t>9.FA.35</a:t>
                      </a:r>
                      <a:endParaRPr lang="nl-BE" sz="140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a:noFill/>
                    </a:lnB>
                    <a:solidFill>
                      <a:srgbClr val="B5B5B5"/>
                    </a:solidFill>
                  </a:tcPr>
                </a:tc>
                <a:tc>
                  <a:txBody>
                    <a:bodyPr/>
                    <a:lstStyle/>
                    <a:p>
                      <a:pPr>
                        <a:lnSpc>
                          <a:spcPct val="115000"/>
                        </a:lnSpc>
                        <a:spcAft>
                          <a:spcPts val="0"/>
                        </a:spcAft>
                      </a:pPr>
                      <a:r>
                        <a:rPr lang="nl-BE" sz="1400">
                          <a:solidFill>
                            <a:srgbClr val="000000"/>
                          </a:solidFill>
                          <a:latin typeface="Arial"/>
                          <a:ea typeface="Times New Roman"/>
                          <a:cs typeface="Times New Roman"/>
                        </a:rPr>
                        <a:t>Tetragonal</a:t>
                      </a:r>
                      <a:endParaRPr lang="nl-BE" sz="140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w="19050" cap="flat" cmpd="sng" algn="ctr">
                      <a:solidFill>
                        <a:srgbClr val="DDDDDD"/>
                      </a:solidFill>
                      <a:prstDash val="solid"/>
                      <a:round/>
                      <a:headEnd type="none" w="med" len="med"/>
                      <a:tailEnd type="none" w="med" len="med"/>
                    </a:lnR>
                    <a:lnT w="19050" cap="flat" cmpd="sng" algn="ctr">
                      <a:solidFill>
                        <a:srgbClr val="DDDDDD"/>
                      </a:solidFill>
                      <a:prstDash val="solid"/>
                      <a:round/>
                      <a:headEnd type="none" w="med" len="med"/>
                      <a:tailEnd type="none" w="med" len="med"/>
                    </a:lnT>
                    <a:lnB>
                      <a:noFill/>
                    </a:lnB>
                    <a:solidFill>
                      <a:srgbClr val="B5B5B5"/>
                    </a:solidFill>
                  </a:tcPr>
                </a:tc>
                <a:tc>
                  <a:txBody>
                    <a:bodyPr/>
                    <a:lstStyle/>
                    <a:p>
                      <a:pPr>
                        <a:lnSpc>
                          <a:spcPct val="115000"/>
                        </a:lnSpc>
                        <a:spcAft>
                          <a:spcPts val="0"/>
                        </a:spcAft>
                      </a:pPr>
                      <a:r>
                        <a:rPr lang="nl-BE" sz="1400" dirty="0">
                          <a:solidFill>
                            <a:srgbClr val="000000"/>
                          </a:solidFill>
                          <a:latin typeface="Arial"/>
                          <a:ea typeface="Times New Roman"/>
                          <a:cs typeface="Times New Roman"/>
                        </a:rPr>
                        <a:t>(Na,Ca)Al(Si,Al)</a:t>
                      </a:r>
                      <a:r>
                        <a:rPr lang="nl-BE" sz="1400" baseline="-25000" dirty="0">
                          <a:solidFill>
                            <a:srgbClr val="000000"/>
                          </a:solidFill>
                          <a:latin typeface="Arial"/>
                          <a:ea typeface="Times New Roman"/>
                          <a:cs typeface="Times New Roman"/>
                        </a:rPr>
                        <a:t>3</a:t>
                      </a:r>
                      <a:r>
                        <a:rPr lang="nl-BE" sz="1400" dirty="0">
                          <a:solidFill>
                            <a:srgbClr val="000000"/>
                          </a:solidFill>
                          <a:latin typeface="Arial"/>
                          <a:ea typeface="Times New Roman"/>
                          <a:cs typeface="Times New Roman"/>
                        </a:rPr>
                        <a:t>O</a:t>
                      </a:r>
                      <a:r>
                        <a:rPr lang="nl-BE" sz="1400" baseline="-25000" dirty="0">
                          <a:solidFill>
                            <a:srgbClr val="000000"/>
                          </a:solidFill>
                          <a:latin typeface="Arial"/>
                          <a:ea typeface="Times New Roman"/>
                          <a:cs typeface="Times New Roman"/>
                        </a:rPr>
                        <a:t>8</a:t>
                      </a:r>
                      <a:endParaRPr lang="nl-BE" sz="1400" dirty="0">
                        <a:latin typeface="Calibri"/>
                        <a:ea typeface="Calibri"/>
                        <a:cs typeface="Times New Roman"/>
                      </a:endParaRPr>
                    </a:p>
                  </a:txBody>
                  <a:tcPr marL="4912" marR="17030" marT="4912" marB="4912">
                    <a:lnL w="19050" cap="flat" cmpd="sng" algn="ctr">
                      <a:solidFill>
                        <a:srgbClr val="DDDDDD"/>
                      </a:solidFill>
                      <a:prstDash val="solid"/>
                      <a:round/>
                      <a:headEnd type="none" w="med" len="med"/>
                      <a:tailEnd type="none" w="med" len="med"/>
                    </a:lnL>
                    <a:lnR>
                      <a:noFill/>
                    </a:lnR>
                    <a:lnT w="19050" cap="flat" cmpd="sng" algn="ctr">
                      <a:solidFill>
                        <a:srgbClr val="DDDDDD"/>
                      </a:solidFill>
                      <a:prstDash val="solid"/>
                      <a:round/>
                      <a:headEnd type="none" w="med" len="med"/>
                      <a:tailEnd type="none" w="med" len="med"/>
                    </a:lnT>
                    <a:lnB>
                      <a:noFill/>
                    </a:lnB>
                    <a:solidFill>
                      <a:srgbClr val="B5B5B5"/>
                    </a:solidFill>
                  </a:tcPr>
                </a:tc>
                <a:extLst>
                  <a:ext uri="{0D108BD9-81ED-4DB2-BD59-A6C34878D82A}">
                    <a16:rowId xmlns:a16="http://schemas.microsoft.com/office/drawing/2014/main" val="10006"/>
                  </a:ext>
                </a:extLst>
              </a:tr>
            </a:tbl>
          </a:graphicData>
        </a:graphic>
      </p:graphicFrame>
      <p:sp>
        <p:nvSpPr>
          <p:cNvPr id="3" name="Tekstvak 2"/>
          <p:cNvSpPr txBox="1"/>
          <p:nvPr/>
        </p:nvSpPr>
        <p:spPr>
          <a:xfrm>
            <a:off x="2123728" y="6237312"/>
            <a:ext cx="6336704" cy="400110"/>
          </a:xfrm>
          <a:prstGeom prst="rect">
            <a:avLst/>
          </a:prstGeom>
          <a:noFill/>
        </p:spPr>
        <p:txBody>
          <a:bodyPr wrap="square" rtlCol="0">
            <a:spAutoFit/>
          </a:bodyPr>
          <a:lstStyle/>
          <a:p>
            <a:pPr fontAlgn="t"/>
            <a:r>
              <a:rPr lang="nl-BE" sz="2000" b="1" dirty="0" err="1">
                <a:solidFill>
                  <a:srgbClr val="334466"/>
                </a:solidFill>
                <a:latin typeface="Arial"/>
                <a:ea typeface="Times New Roman"/>
                <a:cs typeface="Times New Roman"/>
                <a:hlinkClick r:id="rId9"/>
              </a:rPr>
              <a:t>Kumdykolie</a:t>
            </a:r>
            <a:r>
              <a:rPr lang="nl-BE" sz="2000" b="1" dirty="0" err="1">
                <a:solidFill>
                  <a:srgbClr val="334466"/>
                </a:solidFill>
                <a:latin typeface="Arial"/>
                <a:ea typeface="Times New Roman"/>
                <a:cs typeface="Times New Roman"/>
              </a:rPr>
              <a:t>t</a:t>
            </a:r>
            <a:r>
              <a:rPr lang="nl-BE" sz="2000" b="1" dirty="0">
                <a:solidFill>
                  <a:srgbClr val="334466"/>
                </a:solidFill>
                <a:latin typeface="Arial"/>
                <a:ea typeface="Times New Roman"/>
                <a:cs typeface="Times New Roman"/>
              </a:rPr>
              <a:t>                </a:t>
            </a:r>
            <a:r>
              <a:rPr lang="nl-BE" sz="1400" dirty="0" err="1">
                <a:solidFill>
                  <a:srgbClr val="000000"/>
                </a:solidFill>
                <a:latin typeface="Arial"/>
                <a:ea typeface="Times New Roman"/>
                <a:cs typeface="Times New Roman"/>
              </a:rPr>
              <a:t>Orthorombisch</a:t>
            </a:r>
            <a:r>
              <a:rPr lang="nl-BE" sz="2000" b="1" dirty="0">
                <a:solidFill>
                  <a:srgbClr val="334466"/>
                </a:solidFill>
                <a:latin typeface="Arial"/>
                <a:ea typeface="Times New Roman"/>
                <a:cs typeface="Times New Roman"/>
              </a:rPr>
              <a:t>  </a:t>
            </a:r>
            <a:r>
              <a:rPr lang="nl-BE" sz="1400" dirty="0">
                <a:solidFill>
                  <a:srgbClr val="000000"/>
                </a:solidFill>
                <a:latin typeface="Arial"/>
                <a:ea typeface="Times New Roman"/>
                <a:cs typeface="Times New Roman"/>
              </a:rPr>
              <a:t>(Na,Ca)Al(Si,Al)3O8</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erik\Pictures\Geologie\eigen fotos veldspaat\P9032106.JPG"/>
          <p:cNvPicPr>
            <a:picLocks noChangeAspect="1" noChangeArrowheads="1"/>
          </p:cNvPicPr>
          <p:nvPr/>
        </p:nvPicPr>
        <p:blipFill>
          <a:blip r:embed="rId2" cstate="print"/>
          <a:srcRect/>
          <a:stretch>
            <a:fillRect/>
          </a:stretch>
        </p:blipFill>
        <p:spPr bwMode="auto">
          <a:xfrm>
            <a:off x="971601" y="1538641"/>
            <a:ext cx="6876256" cy="4986703"/>
          </a:xfrm>
          <a:prstGeom prst="rect">
            <a:avLst/>
          </a:prstGeom>
          <a:noFill/>
        </p:spPr>
      </p:pic>
      <p:sp>
        <p:nvSpPr>
          <p:cNvPr id="3" name="Tekstvak 2"/>
          <p:cNvSpPr txBox="1"/>
          <p:nvPr/>
        </p:nvSpPr>
        <p:spPr>
          <a:xfrm>
            <a:off x="899592" y="548680"/>
            <a:ext cx="4896544" cy="830997"/>
          </a:xfrm>
          <a:prstGeom prst="rect">
            <a:avLst/>
          </a:prstGeom>
          <a:noFill/>
        </p:spPr>
        <p:txBody>
          <a:bodyPr wrap="square" rtlCol="0">
            <a:spAutoFit/>
          </a:bodyPr>
          <a:lstStyle/>
          <a:p>
            <a:r>
              <a:rPr lang="nl-BE" sz="2400" b="1" dirty="0"/>
              <a:t>ALBIET</a:t>
            </a:r>
          </a:p>
          <a:p>
            <a:r>
              <a:rPr lang="nl-BE" sz="2400" b="1" dirty="0" err="1"/>
              <a:t>Valloire</a:t>
            </a:r>
            <a:r>
              <a:rPr lang="nl-BE" sz="2400" b="1" dirty="0"/>
              <a:t>, </a:t>
            </a:r>
            <a:r>
              <a:rPr lang="nl-BE" sz="2400" b="1" dirty="0" err="1"/>
              <a:t>Savoie</a:t>
            </a:r>
            <a:r>
              <a:rPr lang="nl-BE" sz="2400" b="1" dirty="0"/>
              <a:t>, Frankrijk</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erik\Pictures\Geologie\eigen fotos veldspaat\P9032103.JPG"/>
          <p:cNvPicPr>
            <a:picLocks noChangeAspect="1" noChangeArrowheads="1"/>
          </p:cNvPicPr>
          <p:nvPr/>
        </p:nvPicPr>
        <p:blipFill>
          <a:blip r:embed="rId2" cstate="print"/>
          <a:srcRect/>
          <a:stretch>
            <a:fillRect/>
          </a:stretch>
        </p:blipFill>
        <p:spPr bwMode="auto">
          <a:xfrm>
            <a:off x="971600" y="1628800"/>
            <a:ext cx="7740352" cy="5229200"/>
          </a:xfrm>
          <a:prstGeom prst="rect">
            <a:avLst/>
          </a:prstGeom>
          <a:noFill/>
        </p:spPr>
      </p:pic>
      <p:sp>
        <p:nvSpPr>
          <p:cNvPr id="3" name="Tekstvak 2"/>
          <p:cNvSpPr txBox="1"/>
          <p:nvPr/>
        </p:nvSpPr>
        <p:spPr>
          <a:xfrm>
            <a:off x="899592" y="692696"/>
            <a:ext cx="5400600" cy="830997"/>
          </a:xfrm>
          <a:prstGeom prst="rect">
            <a:avLst/>
          </a:prstGeom>
          <a:noFill/>
        </p:spPr>
        <p:txBody>
          <a:bodyPr wrap="square" rtlCol="0">
            <a:spAutoFit/>
          </a:bodyPr>
          <a:lstStyle/>
          <a:p>
            <a:r>
              <a:rPr lang="nl-BE" sz="2400" b="1" dirty="0"/>
              <a:t>ALBIET “Cleavelandiet” </a:t>
            </a:r>
          </a:p>
          <a:p>
            <a:r>
              <a:rPr lang="nl-BE" sz="2400" b="1" dirty="0"/>
              <a:t>Brazilië</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erik\Pictures\Geologie\eigen fotos veldspaat\P9032153.JPG"/>
          <p:cNvPicPr>
            <a:picLocks noChangeAspect="1" noChangeArrowheads="1"/>
          </p:cNvPicPr>
          <p:nvPr/>
        </p:nvPicPr>
        <p:blipFill>
          <a:blip r:embed="rId2" cstate="print"/>
          <a:srcRect/>
          <a:stretch>
            <a:fillRect/>
          </a:stretch>
        </p:blipFill>
        <p:spPr bwMode="auto">
          <a:xfrm>
            <a:off x="1115616" y="1268760"/>
            <a:ext cx="7056784" cy="5184576"/>
          </a:xfrm>
          <a:prstGeom prst="rect">
            <a:avLst/>
          </a:prstGeom>
          <a:noFill/>
        </p:spPr>
      </p:pic>
      <p:sp>
        <p:nvSpPr>
          <p:cNvPr id="3" name="Tekstvak 2"/>
          <p:cNvSpPr txBox="1"/>
          <p:nvPr/>
        </p:nvSpPr>
        <p:spPr>
          <a:xfrm>
            <a:off x="1043608" y="404664"/>
            <a:ext cx="2664296" cy="830997"/>
          </a:xfrm>
          <a:prstGeom prst="rect">
            <a:avLst/>
          </a:prstGeom>
          <a:noFill/>
        </p:spPr>
        <p:txBody>
          <a:bodyPr wrap="square" rtlCol="0">
            <a:spAutoFit/>
          </a:bodyPr>
          <a:lstStyle/>
          <a:p>
            <a:r>
              <a:rPr lang="nl-BE" sz="2400" b="1" dirty="0"/>
              <a:t>ALBIET “periklien” Australië</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erik\Pictures\Geologie\eigen fotos veldspaat\P9032083.JPG"/>
          <p:cNvPicPr>
            <a:picLocks noChangeAspect="1" noChangeArrowheads="1"/>
          </p:cNvPicPr>
          <p:nvPr/>
        </p:nvPicPr>
        <p:blipFill>
          <a:blip r:embed="rId2" cstate="print"/>
          <a:srcRect/>
          <a:stretch>
            <a:fillRect/>
          </a:stretch>
        </p:blipFill>
        <p:spPr bwMode="auto">
          <a:xfrm>
            <a:off x="649964" y="1772816"/>
            <a:ext cx="7378420" cy="3816424"/>
          </a:xfrm>
          <a:prstGeom prst="rect">
            <a:avLst/>
          </a:prstGeom>
          <a:noFill/>
        </p:spPr>
      </p:pic>
      <p:sp>
        <p:nvSpPr>
          <p:cNvPr id="3" name="Tekstvak 2"/>
          <p:cNvSpPr txBox="1"/>
          <p:nvPr/>
        </p:nvSpPr>
        <p:spPr>
          <a:xfrm>
            <a:off x="683568" y="692696"/>
            <a:ext cx="4464496" cy="830997"/>
          </a:xfrm>
          <a:prstGeom prst="rect">
            <a:avLst/>
          </a:prstGeom>
          <a:noFill/>
        </p:spPr>
        <p:txBody>
          <a:bodyPr wrap="square" rtlCol="0">
            <a:spAutoFit/>
          </a:bodyPr>
          <a:lstStyle/>
          <a:p>
            <a:r>
              <a:rPr lang="nl-BE" sz="2400" b="1" dirty="0"/>
              <a:t>OLIGOKLAAS</a:t>
            </a:r>
          </a:p>
          <a:p>
            <a:r>
              <a:rPr lang="nl-BE" sz="2400" b="1" dirty="0"/>
              <a:t> Zweden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erik\Pictures\Geologie\eigen fotos veldspaat\P9032097.JPG"/>
          <p:cNvPicPr>
            <a:picLocks noChangeAspect="1" noChangeArrowheads="1"/>
          </p:cNvPicPr>
          <p:nvPr/>
        </p:nvPicPr>
        <p:blipFill>
          <a:blip r:embed="rId2" cstate="print"/>
          <a:srcRect/>
          <a:stretch>
            <a:fillRect/>
          </a:stretch>
        </p:blipFill>
        <p:spPr bwMode="auto">
          <a:xfrm>
            <a:off x="827584" y="2276872"/>
            <a:ext cx="7583821" cy="3960440"/>
          </a:xfrm>
          <a:prstGeom prst="rect">
            <a:avLst/>
          </a:prstGeom>
          <a:noFill/>
        </p:spPr>
      </p:pic>
      <p:sp>
        <p:nvSpPr>
          <p:cNvPr id="3" name="Tekstvak 2"/>
          <p:cNvSpPr txBox="1"/>
          <p:nvPr/>
        </p:nvSpPr>
        <p:spPr>
          <a:xfrm>
            <a:off x="2195736" y="836712"/>
            <a:ext cx="4176464" cy="830997"/>
          </a:xfrm>
          <a:prstGeom prst="rect">
            <a:avLst/>
          </a:prstGeom>
          <a:noFill/>
        </p:spPr>
        <p:txBody>
          <a:bodyPr wrap="square" rtlCol="0">
            <a:spAutoFit/>
          </a:bodyPr>
          <a:lstStyle/>
          <a:p>
            <a:pPr algn="ctr"/>
            <a:r>
              <a:rPr lang="nl-BE" sz="2400" b="1" dirty="0"/>
              <a:t>ANDESIEN</a:t>
            </a:r>
          </a:p>
          <a:p>
            <a:pPr algn="ctr"/>
            <a:r>
              <a:rPr lang="nl-BE" sz="2400" b="1" dirty="0"/>
              <a:t> </a:t>
            </a:r>
            <a:r>
              <a:rPr lang="nl-BE" sz="2400" b="1" dirty="0" err="1"/>
              <a:t>Esterel</a:t>
            </a:r>
            <a:r>
              <a:rPr lang="nl-BE" sz="2400" b="1" dirty="0"/>
              <a:t>, Frankrijk</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eigen fotos veldspaat\P9102195.JPG"/>
          <p:cNvPicPr>
            <a:picLocks noChangeAspect="1" noChangeArrowheads="1"/>
          </p:cNvPicPr>
          <p:nvPr/>
        </p:nvPicPr>
        <p:blipFill>
          <a:blip r:embed="rId2" cstate="print"/>
          <a:srcRect/>
          <a:stretch>
            <a:fillRect/>
          </a:stretch>
        </p:blipFill>
        <p:spPr bwMode="auto">
          <a:xfrm>
            <a:off x="323528" y="1154723"/>
            <a:ext cx="8172400" cy="5703277"/>
          </a:xfrm>
          <a:prstGeom prst="rect">
            <a:avLst/>
          </a:prstGeom>
          <a:noFill/>
        </p:spPr>
      </p:pic>
      <p:sp>
        <p:nvSpPr>
          <p:cNvPr id="3" name="Tekstvak 2"/>
          <p:cNvSpPr txBox="1"/>
          <p:nvPr/>
        </p:nvSpPr>
        <p:spPr>
          <a:xfrm>
            <a:off x="395536" y="332656"/>
            <a:ext cx="8064896" cy="864096"/>
          </a:xfrm>
          <a:prstGeom prst="rect">
            <a:avLst/>
          </a:prstGeom>
          <a:noFill/>
        </p:spPr>
        <p:txBody>
          <a:bodyPr wrap="square" rtlCol="0">
            <a:spAutoFit/>
          </a:bodyPr>
          <a:lstStyle/>
          <a:p>
            <a:r>
              <a:rPr lang="nl-BE" sz="2400" b="1" dirty="0"/>
              <a:t>LABRADORIET </a:t>
            </a:r>
          </a:p>
          <a:p>
            <a:pPr algn="r"/>
            <a:r>
              <a:rPr lang="nl-BE" sz="2400" b="1" dirty="0" err="1"/>
              <a:t>Langesundfjord</a:t>
            </a:r>
            <a:r>
              <a:rPr lang="nl-BE" sz="2400" b="1" dirty="0"/>
              <a:t>, Noorwegen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extLst>
              <p:ext uri="{D42A27DB-BD31-4B8C-83A1-F6EECF244321}">
                <p14:modId xmlns:p14="http://schemas.microsoft.com/office/powerpoint/2010/main" val="3495900247"/>
              </p:ext>
            </p:extLst>
          </p:nvPr>
        </p:nvGraphicFramePr>
        <p:xfrm>
          <a:off x="-74058" y="1"/>
          <a:ext cx="9382776" cy="6628010"/>
        </p:xfrm>
        <a:graphic>
          <a:graphicData uri="http://schemas.openxmlformats.org/presentationml/2006/ole">
            <mc:AlternateContent xmlns:mc="http://schemas.openxmlformats.org/markup-compatibility/2006">
              <mc:Choice xmlns:v="urn:schemas-microsoft-com:vml" Requires="v">
                <p:oleObj spid="_x0000_s21520" name="Acrobat Document" r:id="rId3" imgW="34329600" imgH="24249600" progId="AcroExch.Document.7">
                  <p:embed/>
                </p:oleObj>
              </mc:Choice>
              <mc:Fallback>
                <p:oleObj name="Acrobat Document" r:id="rId3" imgW="34329600" imgH="24249600"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58" y="1"/>
                        <a:ext cx="9382776" cy="6628010"/>
                      </a:xfrm>
                      <a:prstGeom prst="rect">
                        <a:avLst/>
                      </a:prstGeom>
                      <a:noFill/>
                      <a:ln>
                        <a:noFill/>
                      </a:ln>
                      <a:effectLst/>
                    </p:spPr>
                  </p:pic>
                </p:oleObj>
              </mc:Fallback>
            </mc:AlternateContent>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veldspaat\fotos VanGoethem\EVE An Lab Langesundfj NW1.jpg"/>
          <p:cNvPicPr>
            <a:picLocks noChangeAspect="1" noChangeArrowheads="1"/>
          </p:cNvPicPr>
          <p:nvPr/>
        </p:nvPicPr>
        <p:blipFill>
          <a:blip r:embed="rId2" cstate="print"/>
          <a:srcRect/>
          <a:stretch>
            <a:fillRect/>
          </a:stretch>
        </p:blipFill>
        <p:spPr bwMode="auto">
          <a:xfrm>
            <a:off x="0" y="692696"/>
            <a:ext cx="7668344" cy="6165304"/>
          </a:xfrm>
          <a:prstGeom prst="rect">
            <a:avLst/>
          </a:prstGeom>
          <a:noFill/>
        </p:spPr>
      </p:pic>
      <p:sp>
        <p:nvSpPr>
          <p:cNvPr id="4" name="Tekstvak 3"/>
          <p:cNvSpPr txBox="1"/>
          <p:nvPr/>
        </p:nvSpPr>
        <p:spPr>
          <a:xfrm>
            <a:off x="539552" y="0"/>
            <a:ext cx="7128792" cy="476672"/>
          </a:xfrm>
          <a:prstGeom prst="rect">
            <a:avLst/>
          </a:prstGeom>
          <a:noFill/>
        </p:spPr>
        <p:txBody>
          <a:bodyPr wrap="square" rtlCol="0">
            <a:spAutoFit/>
          </a:bodyPr>
          <a:lstStyle/>
          <a:p>
            <a:r>
              <a:rPr lang="nl-BE" sz="2400" b="1" dirty="0"/>
              <a:t>LABRADORIET                       </a:t>
            </a:r>
            <a:r>
              <a:rPr lang="nl-BE" sz="2400" b="1" dirty="0" err="1"/>
              <a:t>Langesundfjord</a:t>
            </a:r>
            <a:r>
              <a:rPr lang="nl-BE" sz="2400" b="1" dirty="0"/>
              <a:t>, Noorwegen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827584" y="692696"/>
            <a:ext cx="3888432" cy="2308324"/>
          </a:xfrm>
          <a:prstGeom prst="rect">
            <a:avLst/>
          </a:prstGeom>
          <a:noFill/>
        </p:spPr>
        <p:txBody>
          <a:bodyPr wrap="square" rtlCol="0">
            <a:spAutoFit/>
          </a:bodyPr>
          <a:lstStyle/>
          <a:p>
            <a:r>
              <a:rPr lang="nl-BE" sz="2400" b="1" dirty="0"/>
              <a:t>BYTOWNIET</a:t>
            </a:r>
          </a:p>
          <a:p>
            <a:r>
              <a:rPr lang="nl-BE" sz="2400" b="1" dirty="0" err="1"/>
              <a:t>Casas</a:t>
            </a:r>
            <a:r>
              <a:rPr lang="nl-BE" sz="2400" b="1" dirty="0"/>
              <a:t> </a:t>
            </a:r>
            <a:r>
              <a:rPr lang="nl-BE" sz="2400" b="1" dirty="0" err="1"/>
              <a:t>Grandes</a:t>
            </a:r>
            <a:r>
              <a:rPr lang="nl-BE" sz="2400" b="1" dirty="0"/>
              <a:t>,</a:t>
            </a:r>
          </a:p>
          <a:p>
            <a:r>
              <a:rPr lang="nl-BE" sz="2400" b="1" dirty="0" err="1"/>
              <a:t>Chihuahua</a:t>
            </a:r>
            <a:r>
              <a:rPr lang="nl-BE" sz="2400" b="1" dirty="0"/>
              <a:t>, Mexico</a:t>
            </a:r>
          </a:p>
          <a:p>
            <a:endParaRPr lang="nl-BE" sz="2400" b="1" dirty="0"/>
          </a:p>
          <a:p>
            <a:r>
              <a:rPr lang="nl-BE" sz="2400" b="1" dirty="0"/>
              <a:t>	</a:t>
            </a:r>
          </a:p>
          <a:p>
            <a:endParaRPr lang="nl-BE" sz="2400" b="1" dirty="0"/>
          </a:p>
        </p:txBody>
      </p:sp>
      <p:pic>
        <p:nvPicPr>
          <p:cNvPr id="2050" name="Picture 2"/>
          <p:cNvPicPr>
            <a:picLocks noChangeAspect="1" noChangeArrowheads="1"/>
          </p:cNvPicPr>
          <p:nvPr/>
        </p:nvPicPr>
        <p:blipFill>
          <a:blip r:embed="rId2" cstate="print"/>
          <a:srcRect/>
          <a:stretch>
            <a:fillRect/>
          </a:stretch>
        </p:blipFill>
        <p:spPr bwMode="auto">
          <a:xfrm>
            <a:off x="4572000" y="692696"/>
            <a:ext cx="3933825" cy="57150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erik\Pictures\Geologie\eigen fotos veldspaat\P9032108.JPG"/>
          <p:cNvPicPr>
            <a:picLocks noChangeAspect="1" noChangeArrowheads="1"/>
          </p:cNvPicPr>
          <p:nvPr/>
        </p:nvPicPr>
        <p:blipFill>
          <a:blip r:embed="rId2" cstate="print"/>
          <a:srcRect/>
          <a:stretch>
            <a:fillRect/>
          </a:stretch>
        </p:blipFill>
        <p:spPr bwMode="auto">
          <a:xfrm>
            <a:off x="1115616" y="1668815"/>
            <a:ext cx="6696744" cy="4613121"/>
          </a:xfrm>
          <a:prstGeom prst="rect">
            <a:avLst/>
          </a:prstGeom>
          <a:noFill/>
        </p:spPr>
      </p:pic>
      <p:sp>
        <p:nvSpPr>
          <p:cNvPr id="3" name="Tekstvak 2"/>
          <p:cNvSpPr txBox="1"/>
          <p:nvPr/>
        </p:nvSpPr>
        <p:spPr>
          <a:xfrm>
            <a:off x="1475656" y="692696"/>
            <a:ext cx="3096344" cy="830997"/>
          </a:xfrm>
          <a:prstGeom prst="rect">
            <a:avLst/>
          </a:prstGeom>
          <a:noFill/>
        </p:spPr>
        <p:txBody>
          <a:bodyPr wrap="square" rtlCol="0">
            <a:spAutoFit/>
          </a:bodyPr>
          <a:lstStyle/>
          <a:p>
            <a:r>
              <a:rPr lang="nl-BE" sz="2400" b="1" dirty="0"/>
              <a:t>ANORTIET</a:t>
            </a:r>
          </a:p>
          <a:p>
            <a:r>
              <a:rPr lang="nl-BE" sz="2400" b="1" dirty="0"/>
              <a:t>uit Japan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Large Lingunite Image"/>
          <p:cNvPicPr/>
          <p:nvPr/>
        </p:nvPicPr>
        <p:blipFill>
          <a:blip r:embed="rId2" cstate="print"/>
          <a:srcRect/>
          <a:stretch>
            <a:fillRect/>
          </a:stretch>
        </p:blipFill>
        <p:spPr bwMode="auto">
          <a:xfrm>
            <a:off x="1763688" y="2276872"/>
            <a:ext cx="5757807" cy="4163209"/>
          </a:xfrm>
          <a:prstGeom prst="rect">
            <a:avLst/>
          </a:prstGeom>
          <a:noFill/>
          <a:ln w="9525">
            <a:noFill/>
            <a:miter lim="800000"/>
            <a:headEnd/>
            <a:tailEnd/>
          </a:ln>
        </p:spPr>
      </p:pic>
      <p:sp>
        <p:nvSpPr>
          <p:cNvPr id="1025" name="Rectangle 1"/>
          <p:cNvSpPr>
            <a:spLocks noChangeArrowheads="1"/>
          </p:cNvSpPr>
          <p:nvPr/>
        </p:nvSpPr>
        <p:spPr bwMode="auto">
          <a:xfrm>
            <a:off x="0" y="70219"/>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BE" sz="24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HOGE-DRUKVORMEN:</a:t>
            </a:r>
          </a:p>
          <a:p>
            <a:pPr marL="0" marR="0" lvl="0" indent="0" algn="l" defTabSz="914400" rtl="0" eaLnBrk="1" fontAlgn="base" latinLnBrk="0" hangingPunct="1">
              <a:lnSpc>
                <a:spcPct val="100000"/>
              </a:lnSpc>
              <a:spcBef>
                <a:spcPct val="0"/>
              </a:spcBef>
              <a:spcAft>
                <a:spcPct val="0"/>
              </a:spcAft>
              <a:buClrTx/>
              <a:buSzTx/>
              <a:buFontTx/>
              <a:buNone/>
              <a:tabLst/>
            </a:pPr>
            <a:r>
              <a:rPr kumimoji="0" lang="nl-BE" sz="24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LINGUNIET  + </a:t>
            </a:r>
            <a:r>
              <a:rPr kumimoji="0" lang="nl-BE" sz="240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ringwoodiet</a:t>
            </a:r>
            <a:r>
              <a:rPr kumimoji="0" lang="nl-BE" sz="2400" i="0" u="none" strike="noStrike" cap="none" normalizeH="0" baseline="0" dirty="0">
                <a:ln>
                  <a:noFill/>
                </a:ln>
                <a:solidFill>
                  <a:schemeClr val="tx1"/>
                </a:solidFill>
                <a:effectLst/>
                <a:latin typeface="Calibri" pitchFamily="34" charset="0"/>
                <a:ea typeface="Calibri" pitchFamily="34" charset="0"/>
                <a:cs typeface="Times New Roman" pitchFamily="18" charset="0"/>
              </a:rPr>
              <a:t> + </a:t>
            </a:r>
            <a:r>
              <a:rPr kumimoji="0" lang="nl-BE" sz="240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majoriet</a:t>
            </a:r>
            <a:r>
              <a:rPr kumimoji="0" lang="nl-BE" sz="240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nl-BE" sz="24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  MASKELYNIET</a:t>
            </a:r>
            <a:endParaRPr kumimoji="0" lang="nl-BE" sz="2400" b="1"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BE" sz="24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Gepolijste schijf </a:t>
            </a:r>
            <a:r>
              <a:rPr kumimoji="0" lang="nl-BE" sz="2400" b="1"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Sixiangkou</a:t>
            </a:r>
            <a:r>
              <a:rPr kumimoji="0" lang="nl-BE" sz="24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 meteoriet</a:t>
            </a:r>
            <a:endParaRPr kumimoji="0" lang="nl-BE" sz="2400" b="1"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2400" b="1" dirty="0"/>
              <a:t>KUMDYKOLIET</a:t>
            </a:r>
            <a:br>
              <a:rPr lang="nl-BE" sz="2400" b="1" dirty="0"/>
            </a:br>
            <a:r>
              <a:rPr lang="nl-BE" sz="2400" b="1" dirty="0" err="1"/>
              <a:t>Kumdy-Kol</a:t>
            </a:r>
            <a:r>
              <a:rPr lang="nl-BE" sz="2400" b="1" dirty="0"/>
              <a:t>, </a:t>
            </a:r>
            <a:r>
              <a:rPr lang="nl-BE" sz="2400" b="1" dirty="0" err="1"/>
              <a:t>Kokchetavgebergte</a:t>
            </a:r>
            <a:r>
              <a:rPr lang="nl-BE" sz="2400" b="1" dirty="0"/>
              <a:t>, Kazakstan</a:t>
            </a:r>
          </a:p>
        </p:txBody>
      </p:sp>
      <p:sp>
        <p:nvSpPr>
          <p:cNvPr id="3" name="Tijdelijke aanduiding voor inhoud 2"/>
          <p:cNvSpPr>
            <a:spLocks noGrp="1"/>
          </p:cNvSpPr>
          <p:nvPr>
            <p:ph idx="1"/>
          </p:nvPr>
        </p:nvSpPr>
        <p:spPr/>
        <p:txBody>
          <a:bodyPr/>
          <a:lstStyle/>
          <a:p>
            <a:endParaRPr lang="nl-BE" dirty="0"/>
          </a:p>
        </p:txBody>
      </p:sp>
      <p:pic>
        <p:nvPicPr>
          <p:cNvPr id="4" name="Afbeelding 3"/>
          <p:cNvPicPr/>
          <p:nvPr/>
        </p:nvPicPr>
        <p:blipFill>
          <a:blip r:embed="rId3" cstate="print"/>
          <a:srcRect/>
          <a:stretch>
            <a:fillRect/>
          </a:stretch>
        </p:blipFill>
        <p:spPr bwMode="auto">
          <a:xfrm>
            <a:off x="1691680" y="1628800"/>
            <a:ext cx="5688672" cy="4753862"/>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187624" y="836712"/>
            <a:ext cx="7056784" cy="5539978"/>
          </a:xfrm>
          <a:prstGeom prst="rect">
            <a:avLst/>
          </a:prstGeom>
          <a:noFill/>
        </p:spPr>
        <p:txBody>
          <a:bodyPr wrap="square" rtlCol="0">
            <a:spAutoFit/>
          </a:bodyPr>
          <a:lstStyle/>
          <a:p>
            <a:r>
              <a:rPr lang="nl-BE" sz="3600" b="1" dirty="0"/>
              <a:t>GROTE FAMILIE !</a:t>
            </a:r>
          </a:p>
          <a:p>
            <a:endParaRPr lang="nl-BE" sz="2400" dirty="0"/>
          </a:p>
          <a:p>
            <a:r>
              <a:rPr lang="nl-BE" sz="2800" b="1" dirty="0"/>
              <a:t>Maar van geologisch belang alleen</a:t>
            </a:r>
            <a:r>
              <a:rPr lang="nl-BE" sz="2400" b="1" dirty="0"/>
              <a:t>:</a:t>
            </a:r>
          </a:p>
          <a:p>
            <a:endParaRPr lang="nl-BE" sz="2400" b="1" dirty="0"/>
          </a:p>
          <a:p>
            <a:pPr lvl="2"/>
            <a:r>
              <a:rPr lang="nl-BE" sz="2800" b="1" dirty="0"/>
              <a:t>De </a:t>
            </a:r>
            <a:r>
              <a:rPr lang="nl-BE" sz="2800" b="1" dirty="0" err="1">
                <a:solidFill>
                  <a:srgbClr val="FF0000"/>
                </a:solidFill>
              </a:rPr>
              <a:t>kaliumveldspaten</a:t>
            </a:r>
            <a:r>
              <a:rPr lang="nl-BE" sz="2400" b="1" dirty="0"/>
              <a:t>:</a:t>
            </a:r>
          </a:p>
          <a:p>
            <a:pPr lvl="2"/>
            <a:r>
              <a:rPr lang="nl-BE" sz="2400" b="1" dirty="0"/>
              <a:t>	sanidien, </a:t>
            </a:r>
            <a:r>
              <a:rPr lang="nl-BE" sz="2400" b="1" dirty="0" err="1"/>
              <a:t>ortoklaas</a:t>
            </a:r>
            <a:r>
              <a:rPr lang="nl-BE" sz="2400" b="1" dirty="0"/>
              <a:t>, </a:t>
            </a:r>
            <a:r>
              <a:rPr lang="nl-BE" sz="2400" b="1" dirty="0" err="1"/>
              <a:t>mikroklien</a:t>
            </a:r>
            <a:endParaRPr lang="nl-BE" sz="2400" b="1" dirty="0"/>
          </a:p>
          <a:p>
            <a:pPr lvl="2"/>
            <a:endParaRPr lang="nl-BE" sz="2400" b="1" dirty="0"/>
          </a:p>
          <a:p>
            <a:pPr lvl="2"/>
            <a:r>
              <a:rPr lang="nl-BE" sz="2800" b="1" dirty="0"/>
              <a:t>De </a:t>
            </a:r>
            <a:r>
              <a:rPr lang="nl-BE" sz="2800" b="1" dirty="0" err="1">
                <a:solidFill>
                  <a:srgbClr val="FF0000"/>
                </a:solidFill>
              </a:rPr>
              <a:t>plagioklazen</a:t>
            </a:r>
            <a:r>
              <a:rPr lang="nl-BE" sz="2400" b="1" dirty="0"/>
              <a:t>:</a:t>
            </a:r>
          </a:p>
          <a:p>
            <a:pPr lvl="2"/>
            <a:r>
              <a:rPr lang="nl-BE" sz="2400" b="1" dirty="0"/>
              <a:t>	de mengreeks </a:t>
            </a:r>
            <a:r>
              <a:rPr lang="nl-BE" sz="2400" b="1" dirty="0" err="1"/>
              <a:t>albiet</a:t>
            </a:r>
            <a:r>
              <a:rPr lang="nl-BE" sz="2400" b="1" dirty="0"/>
              <a:t> – </a:t>
            </a:r>
            <a:r>
              <a:rPr lang="nl-BE" sz="2400" b="1" dirty="0" err="1"/>
              <a:t>anortiet</a:t>
            </a:r>
            <a:endParaRPr lang="nl-BE" sz="2400" b="1" dirty="0"/>
          </a:p>
          <a:p>
            <a:pPr lvl="2"/>
            <a:endParaRPr lang="nl-BE" sz="2400" b="1" dirty="0"/>
          </a:p>
          <a:p>
            <a:pPr lvl="2"/>
            <a:r>
              <a:rPr lang="nl-BE" sz="2400" b="1" dirty="0" err="1"/>
              <a:t>Kaliumveldspaten</a:t>
            </a:r>
            <a:r>
              <a:rPr lang="nl-BE" sz="2400" b="1" dirty="0"/>
              <a:t> en albiet met &lt;5% Ca worden samen betiteld als “</a:t>
            </a:r>
            <a:r>
              <a:rPr lang="nl-BE" sz="2400" b="1" dirty="0" err="1">
                <a:solidFill>
                  <a:srgbClr val="FF0000"/>
                </a:solidFill>
              </a:rPr>
              <a:t>alkaliveldspaten</a:t>
            </a:r>
            <a:r>
              <a:rPr lang="nl-BE" sz="2400" b="1" dirty="0"/>
              <a:t>”</a:t>
            </a:r>
          </a:p>
          <a:p>
            <a:pPr lvl="2"/>
            <a:endParaRPr lang="nl-BE" sz="2400" b="1" dirty="0"/>
          </a:p>
          <a:p>
            <a:endParaRPr lang="nl-BE"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b="1" dirty="0"/>
              <a:t>TWEELINGEN</a:t>
            </a:r>
          </a:p>
        </p:txBody>
      </p:sp>
      <p:sp>
        <p:nvSpPr>
          <p:cNvPr id="3" name="Ondertitel 2"/>
          <p:cNvSpPr>
            <a:spLocks noGrp="1"/>
          </p:cNvSpPr>
          <p:nvPr>
            <p:ph type="subTitle" idx="1"/>
          </p:nvPr>
        </p:nvSpPr>
        <p:spPr/>
        <p:txBody>
          <a:bodyPr/>
          <a:lstStyle/>
          <a:p>
            <a:endParaRPr lang="nl-BE"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eigen fotos veldspaat\P9032057.JPG"/>
          <p:cNvPicPr>
            <a:picLocks noChangeAspect="1" noChangeArrowheads="1"/>
          </p:cNvPicPr>
          <p:nvPr/>
        </p:nvPicPr>
        <p:blipFill>
          <a:blip r:embed="rId2" cstate="print"/>
          <a:srcRect l="-1808" r="-5729"/>
          <a:stretch>
            <a:fillRect/>
          </a:stretch>
        </p:blipFill>
        <p:spPr bwMode="auto">
          <a:xfrm>
            <a:off x="54784" y="1052736"/>
            <a:ext cx="9089216" cy="4669689"/>
          </a:xfrm>
          <a:prstGeom prst="rect">
            <a:avLst/>
          </a:prstGeom>
          <a:noFill/>
        </p:spPr>
      </p:pic>
      <p:sp>
        <p:nvSpPr>
          <p:cNvPr id="3" name="Tekstvak 2"/>
          <p:cNvSpPr txBox="1"/>
          <p:nvPr/>
        </p:nvSpPr>
        <p:spPr>
          <a:xfrm>
            <a:off x="899592" y="476672"/>
            <a:ext cx="7272808" cy="461665"/>
          </a:xfrm>
          <a:prstGeom prst="rect">
            <a:avLst/>
          </a:prstGeom>
          <a:noFill/>
        </p:spPr>
        <p:txBody>
          <a:bodyPr wrap="square" rtlCol="0">
            <a:spAutoFit/>
          </a:bodyPr>
          <a:lstStyle/>
          <a:p>
            <a:pPr algn="ctr"/>
            <a:r>
              <a:rPr lang="nl-BE" sz="2400" b="1" dirty="0"/>
              <a:t>MODELLEN VAN TWEELINGEN</a:t>
            </a:r>
          </a:p>
        </p:txBody>
      </p:sp>
      <p:sp>
        <p:nvSpPr>
          <p:cNvPr id="4" name="Tekstvak 3"/>
          <p:cNvSpPr txBox="1"/>
          <p:nvPr/>
        </p:nvSpPr>
        <p:spPr>
          <a:xfrm>
            <a:off x="467544" y="6237312"/>
            <a:ext cx="8064896" cy="461665"/>
          </a:xfrm>
          <a:prstGeom prst="rect">
            <a:avLst/>
          </a:prstGeom>
          <a:noFill/>
        </p:spPr>
        <p:txBody>
          <a:bodyPr wrap="square" rtlCol="0">
            <a:spAutoFit/>
          </a:bodyPr>
          <a:lstStyle/>
          <a:p>
            <a:r>
              <a:rPr lang="nl-BE" sz="2400" b="1" dirty="0" err="1"/>
              <a:t>Manebach</a:t>
            </a:r>
            <a:r>
              <a:rPr lang="nl-BE" sz="2400" b="1" dirty="0"/>
              <a:t>                               Baveno                           </a:t>
            </a:r>
            <a:r>
              <a:rPr lang="nl-BE" sz="2400" b="1" dirty="0" err="1"/>
              <a:t>Karlsbad</a:t>
            </a:r>
            <a:endParaRPr lang="nl-BE" sz="2400" b="1"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r="6765" b="7400"/>
          <a:stretch>
            <a:fillRect/>
          </a:stretch>
        </p:blipFill>
        <p:spPr bwMode="auto">
          <a:xfrm>
            <a:off x="323528" y="260648"/>
            <a:ext cx="4320480" cy="6264696"/>
          </a:xfrm>
          <a:prstGeom prst="rect">
            <a:avLst/>
          </a:prstGeom>
          <a:noFill/>
          <a:ln w="9525">
            <a:noFill/>
            <a:miter lim="800000"/>
            <a:headEnd/>
            <a:tailEnd/>
          </a:ln>
        </p:spPr>
      </p:pic>
      <p:sp>
        <p:nvSpPr>
          <p:cNvPr id="3" name="Tekstvak 2"/>
          <p:cNvSpPr txBox="1"/>
          <p:nvPr/>
        </p:nvSpPr>
        <p:spPr>
          <a:xfrm>
            <a:off x="5436096" y="476672"/>
            <a:ext cx="1944216" cy="830997"/>
          </a:xfrm>
          <a:prstGeom prst="rect">
            <a:avLst/>
          </a:prstGeom>
          <a:noFill/>
        </p:spPr>
        <p:txBody>
          <a:bodyPr wrap="square" rtlCol="0">
            <a:spAutoFit/>
          </a:bodyPr>
          <a:lstStyle/>
          <a:p>
            <a:r>
              <a:rPr lang="nl-BE" sz="2400" b="1" dirty="0" err="1"/>
              <a:t>Karlsbader</a:t>
            </a:r>
            <a:r>
              <a:rPr lang="nl-BE" sz="2400" b="1" dirty="0"/>
              <a:t> tweeling</a:t>
            </a:r>
          </a:p>
        </p:txBody>
      </p:sp>
      <p:pic>
        <p:nvPicPr>
          <p:cNvPr id="6146" name="Picture 2" descr="C:\Users\erik\Documents\Materiaal\TheoVIII H 1 ORTHOKLAAS.jpg"/>
          <p:cNvPicPr>
            <a:picLocks noChangeAspect="1" noChangeArrowheads="1"/>
          </p:cNvPicPr>
          <p:nvPr/>
        </p:nvPicPr>
        <p:blipFill>
          <a:blip r:embed="rId3" cstate="print"/>
          <a:srcRect/>
          <a:stretch>
            <a:fillRect/>
          </a:stretch>
        </p:blipFill>
        <p:spPr bwMode="auto">
          <a:xfrm>
            <a:off x="4644008" y="1556792"/>
            <a:ext cx="3669036" cy="4969626"/>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475656" y="692696"/>
            <a:ext cx="6120680" cy="461665"/>
          </a:xfrm>
          <a:prstGeom prst="rect">
            <a:avLst/>
          </a:prstGeom>
          <a:noFill/>
        </p:spPr>
        <p:txBody>
          <a:bodyPr wrap="square" rtlCol="0">
            <a:spAutoFit/>
          </a:bodyPr>
          <a:lstStyle/>
          <a:p>
            <a:r>
              <a:rPr lang="nl-BE" sz="2400" b="1" dirty="0"/>
              <a:t>van Loket bij </a:t>
            </a:r>
            <a:r>
              <a:rPr lang="nl-BE" sz="2400" b="1" dirty="0" err="1"/>
              <a:t>Karlsbad</a:t>
            </a:r>
            <a:r>
              <a:rPr lang="nl-BE" sz="2400" b="1" dirty="0"/>
              <a:t>, Tsjechië: TL</a:t>
            </a:r>
          </a:p>
        </p:txBody>
      </p:sp>
      <p:pic>
        <p:nvPicPr>
          <p:cNvPr id="1026" name="Picture 2" descr="C:\Users\erik\Pictures\Geologie\veldspaat\eigen fotos veldspaat\P9032112.JPG"/>
          <p:cNvPicPr>
            <a:picLocks noChangeAspect="1" noChangeArrowheads="1"/>
          </p:cNvPicPr>
          <p:nvPr/>
        </p:nvPicPr>
        <p:blipFill>
          <a:blip r:embed="rId2" cstate="print"/>
          <a:srcRect/>
          <a:stretch>
            <a:fillRect/>
          </a:stretch>
        </p:blipFill>
        <p:spPr bwMode="auto">
          <a:xfrm>
            <a:off x="3203848" y="1340768"/>
            <a:ext cx="3744416" cy="5085184"/>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erik\Pictures\Geologie\eigen fotos veldspaat\P9102193.JPG"/>
          <p:cNvPicPr>
            <a:picLocks noChangeAspect="1" noChangeArrowheads="1"/>
          </p:cNvPicPr>
          <p:nvPr/>
        </p:nvPicPr>
        <p:blipFill>
          <a:blip r:embed="rId2" cstate="print"/>
          <a:srcRect t="-3185"/>
          <a:stretch>
            <a:fillRect/>
          </a:stretch>
        </p:blipFill>
        <p:spPr bwMode="auto">
          <a:xfrm>
            <a:off x="1331640" y="1313384"/>
            <a:ext cx="6810496" cy="5544616"/>
          </a:xfrm>
          <a:prstGeom prst="rect">
            <a:avLst/>
          </a:prstGeom>
          <a:noFill/>
        </p:spPr>
      </p:pic>
      <p:sp>
        <p:nvSpPr>
          <p:cNvPr id="3" name="Tekstvak 2"/>
          <p:cNvSpPr txBox="1"/>
          <p:nvPr/>
        </p:nvSpPr>
        <p:spPr>
          <a:xfrm>
            <a:off x="1907704" y="116632"/>
            <a:ext cx="5976664" cy="954107"/>
          </a:xfrm>
          <a:prstGeom prst="rect">
            <a:avLst/>
          </a:prstGeom>
          <a:noFill/>
        </p:spPr>
        <p:txBody>
          <a:bodyPr wrap="square" rtlCol="0">
            <a:spAutoFit/>
          </a:bodyPr>
          <a:lstStyle/>
          <a:p>
            <a:pPr algn="ctr"/>
            <a:r>
              <a:rPr lang="nl-BE" sz="2800" b="1" dirty="0"/>
              <a:t>OCEANISCHE KORST</a:t>
            </a:r>
          </a:p>
          <a:p>
            <a:pPr algn="ctr"/>
            <a:r>
              <a:rPr lang="nl-BE" sz="2800" b="1" dirty="0"/>
              <a:t>GABBRO: Ca-veldspaat + diopsiet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187624" y="764704"/>
            <a:ext cx="6696744" cy="830997"/>
          </a:xfrm>
          <a:prstGeom prst="rect">
            <a:avLst/>
          </a:prstGeom>
          <a:noFill/>
        </p:spPr>
        <p:txBody>
          <a:bodyPr wrap="square" rtlCol="0">
            <a:spAutoFit/>
          </a:bodyPr>
          <a:lstStyle/>
          <a:p>
            <a:pPr algn="ctr"/>
            <a:r>
              <a:rPr lang="nl-BE" sz="2400" b="1" dirty="0"/>
              <a:t>Linker en rechter </a:t>
            </a:r>
            <a:r>
              <a:rPr lang="nl-BE" sz="2400" b="1" dirty="0" err="1"/>
              <a:t>Karlsbader</a:t>
            </a:r>
            <a:r>
              <a:rPr lang="nl-BE" sz="2400" b="1" dirty="0"/>
              <a:t> tweeling</a:t>
            </a:r>
          </a:p>
          <a:p>
            <a:pPr algn="ctr"/>
            <a:r>
              <a:rPr lang="nl-BE" sz="2400" b="1" dirty="0"/>
              <a:t>uit </a:t>
            </a:r>
            <a:r>
              <a:rPr lang="nl-BE" sz="2400" b="1" dirty="0" err="1"/>
              <a:t>Karlsbad</a:t>
            </a:r>
            <a:endParaRPr lang="nl-BE" sz="2400" b="1" dirty="0"/>
          </a:p>
        </p:txBody>
      </p:sp>
      <p:pic>
        <p:nvPicPr>
          <p:cNvPr id="2050" name="Picture 2" descr="C:\Users\erik\Pictures\Geologie\veldspaat\eigen fotos veldspaat\P9142098.JPG"/>
          <p:cNvPicPr>
            <a:picLocks noChangeAspect="1" noChangeArrowheads="1"/>
          </p:cNvPicPr>
          <p:nvPr/>
        </p:nvPicPr>
        <p:blipFill>
          <a:blip r:embed="rId2" cstate="print"/>
          <a:srcRect/>
          <a:stretch>
            <a:fillRect/>
          </a:stretch>
        </p:blipFill>
        <p:spPr bwMode="auto">
          <a:xfrm>
            <a:off x="1907704" y="1988840"/>
            <a:ext cx="5400600" cy="396044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115616" y="836712"/>
            <a:ext cx="7200800" cy="461665"/>
          </a:xfrm>
          <a:prstGeom prst="rect">
            <a:avLst/>
          </a:prstGeom>
          <a:noFill/>
        </p:spPr>
        <p:txBody>
          <a:bodyPr wrap="square" rtlCol="0">
            <a:spAutoFit/>
          </a:bodyPr>
          <a:lstStyle/>
          <a:p>
            <a:r>
              <a:rPr lang="nl-BE" sz="2400" b="1" dirty="0" err="1"/>
              <a:t>Pikes</a:t>
            </a:r>
            <a:r>
              <a:rPr lang="nl-BE" sz="2400" b="1" dirty="0"/>
              <a:t> </a:t>
            </a:r>
            <a:r>
              <a:rPr lang="nl-BE" sz="2400" b="1" dirty="0" err="1"/>
              <a:t>Peak</a:t>
            </a:r>
            <a:r>
              <a:rPr lang="nl-BE" sz="2400" b="1" dirty="0"/>
              <a:t>					Malawi</a:t>
            </a:r>
          </a:p>
        </p:txBody>
      </p:sp>
      <p:pic>
        <p:nvPicPr>
          <p:cNvPr id="3074" name="Picture 2" descr="C:\Users\erik\Pictures\Geologie\veldspaat\eigen fotos veldspaat\P9032050.JPG"/>
          <p:cNvPicPr>
            <a:picLocks noChangeAspect="1" noChangeArrowheads="1"/>
          </p:cNvPicPr>
          <p:nvPr/>
        </p:nvPicPr>
        <p:blipFill>
          <a:blip r:embed="rId2" cstate="print"/>
          <a:srcRect/>
          <a:stretch>
            <a:fillRect/>
          </a:stretch>
        </p:blipFill>
        <p:spPr bwMode="auto">
          <a:xfrm>
            <a:off x="0" y="1916832"/>
            <a:ext cx="4489910" cy="4320480"/>
          </a:xfrm>
          <a:prstGeom prst="rect">
            <a:avLst/>
          </a:prstGeom>
          <a:noFill/>
        </p:spPr>
      </p:pic>
      <p:pic>
        <p:nvPicPr>
          <p:cNvPr id="3075" name="Picture 3" descr="C:\Users\erik\Pictures\Geologie\veldspaat\eigen fotos veldspaat\P9102184.JPG"/>
          <p:cNvPicPr>
            <a:picLocks noChangeAspect="1" noChangeArrowheads="1"/>
          </p:cNvPicPr>
          <p:nvPr/>
        </p:nvPicPr>
        <p:blipFill>
          <a:blip r:embed="rId3" cstate="print"/>
          <a:srcRect/>
          <a:stretch>
            <a:fillRect/>
          </a:stretch>
        </p:blipFill>
        <p:spPr bwMode="auto">
          <a:xfrm>
            <a:off x="4644008" y="1916832"/>
            <a:ext cx="4248472" cy="432048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a:stretch>
            <a:fillRect/>
          </a:stretch>
        </p:blipFill>
        <p:spPr bwMode="auto">
          <a:xfrm>
            <a:off x="306760" y="692696"/>
            <a:ext cx="4569575" cy="5767028"/>
          </a:xfrm>
          <a:prstGeom prst="rect">
            <a:avLst/>
          </a:prstGeom>
          <a:noFill/>
          <a:ln w="9525">
            <a:noFill/>
            <a:miter lim="800000"/>
            <a:headEnd/>
            <a:tailEnd/>
          </a:ln>
        </p:spPr>
      </p:pic>
      <p:sp>
        <p:nvSpPr>
          <p:cNvPr id="3" name="Tekstvak 2"/>
          <p:cNvSpPr txBox="1"/>
          <p:nvPr/>
        </p:nvSpPr>
        <p:spPr>
          <a:xfrm>
            <a:off x="5436096" y="764704"/>
            <a:ext cx="2736304" cy="461665"/>
          </a:xfrm>
          <a:prstGeom prst="rect">
            <a:avLst/>
          </a:prstGeom>
          <a:noFill/>
        </p:spPr>
        <p:txBody>
          <a:bodyPr wrap="square" rtlCol="0">
            <a:spAutoFit/>
          </a:bodyPr>
          <a:lstStyle/>
          <a:p>
            <a:r>
              <a:rPr lang="nl-BE" sz="2400" b="1" dirty="0" err="1"/>
              <a:t>Manebach</a:t>
            </a:r>
            <a:r>
              <a:rPr lang="nl-BE" sz="2400" b="1" dirty="0"/>
              <a:t> tweeling</a:t>
            </a:r>
          </a:p>
        </p:txBody>
      </p:sp>
      <p:pic>
        <p:nvPicPr>
          <p:cNvPr id="7170" name="Picture 2" descr="C:\Users\erik\Documents\Materiaal\Feldspar(Microcline)USGOV.jpg"/>
          <p:cNvPicPr>
            <a:picLocks noChangeAspect="1" noChangeArrowheads="1"/>
          </p:cNvPicPr>
          <p:nvPr/>
        </p:nvPicPr>
        <p:blipFill>
          <a:blip r:embed="rId3" cstate="print"/>
          <a:srcRect l="10500" t="8723" r="11801"/>
          <a:stretch>
            <a:fillRect/>
          </a:stretch>
        </p:blipFill>
        <p:spPr bwMode="auto">
          <a:xfrm>
            <a:off x="4880585" y="2132856"/>
            <a:ext cx="4158718" cy="3528392"/>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erik\Pictures\Geologie\veldspaat\eigen fotos veldspaat\P9032053.JPG"/>
          <p:cNvPicPr>
            <a:picLocks noChangeAspect="1" noChangeArrowheads="1"/>
          </p:cNvPicPr>
          <p:nvPr/>
        </p:nvPicPr>
        <p:blipFill>
          <a:blip r:embed="rId2" cstate="print"/>
          <a:srcRect/>
          <a:stretch>
            <a:fillRect/>
          </a:stretch>
        </p:blipFill>
        <p:spPr bwMode="auto">
          <a:xfrm>
            <a:off x="0" y="2564904"/>
            <a:ext cx="4583762" cy="3888431"/>
          </a:xfrm>
          <a:prstGeom prst="rect">
            <a:avLst/>
          </a:prstGeom>
          <a:noFill/>
        </p:spPr>
      </p:pic>
      <p:sp>
        <p:nvSpPr>
          <p:cNvPr id="4" name="Tekstvak 3"/>
          <p:cNvSpPr txBox="1"/>
          <p:nvPr/>
        </p:nvSpPr>
        <p:spPr>
          <a:xfrm>
            <a:off x="971600" y="836712"/>
            <a:ext cx="6768752" cy="461665"/>
          </a:xfrm>
          <a:prstGeom prst="rect">
            <a:avLst/>
          </a:prstGeom>
          <a:noFill/>
        </p:spPr>
        <p:txBody>
          <a:bodyPr wrap="square" rtlCol="0">
            <a:spAutoFit/>
          </a:bodyPr>
          <a:lstStyle/>
          <a:p>
            <a:r>
              <a:rPr lang="nl-BE" sz="2400" b="1" dirty="0" err="1"/>
              <a:t>Pikes</a:t>
            </a:r>
            <a:r>
              <a:rPr lang="nl-BE" sz="2400" b="1" dirty="0"/>
              <a:t> </a:t>
            </a:r>
            <a:r>
              <a:rPr lang="nl-BE" sz="2400" b="1" dirty="0" err="1"/>
              <a:t>Peak</a:t>
            </a:r>
            <a:r>
              <a:rPr lang="nl-BE" sz="2400" b="1" dirty="0"/>
              <a:t>					Malawi</a:t>
            </a:r>
          </a:p>
        </p:txBody>
      </p:sp>
      <p:pic>
        <p:nvPicPr>
          <p:cNvPr id="4099" name="Picture 3" descr="C:\Users\erik\Pictures\Geologie\veldspaat\eigen fotos veldspaat\P9102140.JPG"/>
          <p:cNvPicPr>
            <a:picLocks noChangeAspect="1" noChangeArrowheads="1"/>
          </p:cNvPicPr>
          <p:nvPr/>
        </p:nvPicPr>
        <p:blipFill>
          <a:blip r:embed="rId3" cstate="print"/>
          <a:srcRect/>
          <a:stretch>
            <a:fillRect/>
          </a:stretch>
        </p:blipFill>
        <p:spPr bwMode="auto">
          <a:xfrm>
            <a:off x="4769514" y="2564904"/>
            <a:ext cx="4374486" cy="3888432"/>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eigen fotos veldspaat\P9102130.JPG"/>
          <p:cNvPicPr>
            <a:picLocks noChangeAspect="1" noChangeArrowheads="1"/>
          </p:cNvPicPr>
          <p:nvPr/>
        </p:nvPicPr>
        <p:blipFill>
          <a:blip r:embed="rId2" cstate="print"/>
          <a:srcRect/>
          <a:stretch>
            <a:fillRect/>
          </a:stretch>
        </p:blipFill>
        <p:spPr bwMode="auto">
          <a:xfrm>
            <a:off x="971600" y="1484784"/>
            <a:ext cx="7668344" cy="5373216"/>
          </a:xfrm>
          <a:prstGeom prst="rect">
            <a:avLst/>
          </a:prstGeom>
          <a:noFill/>
        </p:spPr>
      </p:pic>
      <p:sp>
        <p:nvSpPr>
          <p:cNvPr id="3" name="Tekstvak 2"/>
          <p:cNvSpPr txBox="1"/>
          <p:nvPr/>
        </p:nvSpPr>
        <p:spPr>
          <a:xfrm>
            <a:off x="1043608" y="548680"/>
            <a:ext cx="7560840" cy="830997"/>
          </a:xfrm>
          <a:prstGeom prst="rect">
            <a:avLst/>
          </a:prstGeom>
          <a:noFill/>
        </p:spPr>
        <p:txBody>
          <a:bodyPr wrap="square" rtlCol="0">
            <a:spAutoFit/>
          </a:bodyPr>
          <a:lstStyle/>
          <a:p>
            <a:r>
              <a:rPr lang="nl-BE" sz="2400" b="1" dirty="0"/>
              <a:t>Adulaar</a:t>
            </a:r>
          </a:p>
          <a:p>
            <a:pPr algn="r"/>
            <a:r>
              <a:rPr lang="nl-BE" sz="2400" b="1" dirty="0"/>
              <a:t>Grostal, Zwitserland</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erik\Pictures\Geologie\veldspaat\fotos VanGoethem\EVE Or_adu Morro redondo Braz2.jpg"/>
          <p:cNvPicPr>
            <a:picLocks noChangeAspect="1" noChangeArrowheads="1"/>
          </p:cNvPicPr>
          <p:nvPr/>
        </p:nvPicPr>
        <p:blipFill>
          <a:blip r:embed="rId2" cstate="print"/>
          <a:srcRect/>
          <a:stretch>
            <a:fillRect/>
          </a:stretch>
        </p:blipFill>
        <p:spPr bwMode="auto">
          <a:xfrm>
            <a:off x="539552" y="967205"/>
            <a:ext cx="7344816" cy="5890795"/>
          </a:xfrm>
          <a:prstGeom prst="rect">
            <a:avLst/>
          </a:prstGeom>
          <a:noFill/>
        </p:spPr>
      </p:pic>
      <p:sp>
        <p:nvSpPr>
          <p:cNvPr id="4" name="Tekstvak 3"/>
          <p:cNvSpPr txBox="1"/>
          <p:nvPr/>
        </p:nvSpPr>
        <p:spPr>
          <a:xfrm>
            <a:off x="611560" y="0"/>
            <a:ext cx="6984776" cy="830997"/>
          </a:xfrm>
          <a:prstGeom prst="rect">
            <a:avLst/>
          </a:prstGeom>
          <a:noFill/>
        </p:spPr>
        <p:txBody>
          <a:bodyPr wrap="square" rtlCol="0">
            <a:spAutoFit/>
          </a:bodyPr>
          <a:lstStyle/>
          <a:p>
            <a:r>
              <a:rPr lang="nl-BE" sz="2400" b="1" dirty="0"/>
              <a:t>Mikroklien </a:t>
            </a:r>
            <a:r>
              <a:rPr lang="nl-BE" sz="2400" b="1" dirty="0" err="1"/>
              <a:t>manebach-tweeling</a:t>
            </a:r>
            <a:r>
              <a:rPr lang="nl-BE" sz="2400" b="1" dirty="0"/>
              <a:t>, </a:t>
            </a:r>
          </a:p>
          <a:p>
            <a:pPr algn="r"/>
            <a:r>
              <a:rPr lang="nl-BE" sz="2400" b="1" dirty="0" err="1"/>
              <a:t>Morro</a:t>
            </a:r>
            <a:r>
              <a:rPr lang="nl-BE" sz="2400" b="1" dirty="0"/>
              <a:t> </a:t>
            </a:r>
            <a:r>
              <a:rPr lang="nl-BE" sz="2400" b="1" dirty="0" err="1"/>
              <a:t>Redondo</a:t>
            </a:r>
            <a:r>
              <a:rPr lang="nl-BE" sz="2400" b="1" dirty="0"/>
              <a:t>, Brazilië</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art1"/>
          <p:cNvPicPr>
            <a:picLocks noChangeAspect="1" noChangeArrowheads="1"/>
          </p:cNvPicPr>
          <p:nvPr/>
        </p:nvPicPr>
        <p:blipFill>
          <a:blip r:embed="rId2" cstate="print"/>
          <a:srcRect/>
          <a:stretch>
            <a:fillRect/>
          </a:stretch>
        </p:blipFill>
        <p:spPr bwMode="auto">
          <a:xfrm>
            <a:off x="1835696" y="1844824"/>
            <a:ext cx="5295900" cy="3933825"/>
          </a:xfrm>
          <a:prstGeom prst="rect">
            <a:avLst/>
          </a:prstGeom>
          <a:noFill/>
          <a:ln w="9525">
            <a:noFill/>
            <a:miter lim="800000"/>
            <a:headEnd/>
            <a:tailEnd/>
          </a:ln>
        </p:spPr>
      </p:pic>
      <p:sp>
        <p:nvSpPr>
          <p:cNvPr id="3" name="Tekstvak 2"/>
          <p:cNvSpPr txBox="1"/>
          <p:nvPr/>
        </p:nvSpPr>
        <p:spPr>
          <a:xfrm>
            <a:off x="971600" y="620688"/>
            <a:ext cx="6696744" cy="830997"/>
          </a:xfrm>
          <a:prstGeom prst="rect">
            <a:avLst/>
          </a:prstGeom>
          <a:noFill/>
        </p:spPr>
        <p:txBody>
          <a:bodyPr wrap="square" rtlCol="0">
            <a:spAutoFit/>
          </a:bodyPr>
          <a:lstStyle/>
          <a:p>
            <a:r>
              <a:rPr lang="nl-BE" sz="2400" b="1" dirty="0"/>
              <a:t>Mikroklien </a:t>
            </a:r>
            <a:r>
              <a:rPr lang="nl-BE" sz="2400" b="1" dirty="0" err="1"/>
              <a:t>manebach-tweeling</a:t>
            </a:r>
            <a:r>
              <a:rPr lang="nl-BE" sz="2400" b="1" dirty="0"/>
              <a:t> in </a:t>
            </a:r>
            <a:r>
              <a:rPr lang="nl-BE" sz="2400" b="1" dirty="0" err="1"/>
              <a:t>X-vorm</a:t>
            </a:r>
            <a:r>
              <a:rPr lang="nl-BE" sz="2400" b="1" dirty="0"/>
              <a:t>, </a:t>
            </a:r>
          </a:p>
          <a:p>
            <a:pPr algn="r"/>
            <a:r>
              <a:rPr lang="nl-BE" sz="2400" b="1" dirty="0" err="1"/>
              <a:t>Morro</a:t>
            </a:r>
            <a:r>
              <a:rPr lang="nl-BE" sz="2400" b="1" dirty="0"/>
              <a:t> </a:t>
            </a:r>
            <a:r>
              <a:rPr lang="nl-BE" sz="2400" b="1" dirty="0" err="1"/>
              <a:t>Redondo</a:t>
            </a:r>
            <a:r>
              <a:rPr lang="nl-BE" sz="2400" b="1" dirty="0"/>
              <a:t>, Brazilië</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a:stretch>
            <a:fillRect/>
          </a:stretch>
        </p:blipFill>
        <p:spPr bwMode="auto">
          <a:xfrm>
            <a:off x="395536" y="0"/>
            <a:ext cx="3744416" cy="6453336"/>
          </a:xfrm>
          <a:prstGeom prst="rect">
            <a:avLst/>
          </a:prstGeom>
          <a:noFill/>
          <a:ln w="9525">
            <a:noFill/>
            <a:miter lim="800000"/>
            <a:headEnd/>
            <a:tailEnd/>
          </a:ln>
        </p:spPr>
      </p:pic>
      <p:sp>
        <p:nvSpPr>
          <p:cNvPr id="3" name="Tekstvak 2"/>
          <p:cNvSpPr txBox="1"/>
          <p:nvPr/>
        </p:nvSpPr>
        <p:spPr>
          <a:xfrm>
            <a:off x="4716016" y="404664"/>
            <a:ext cx="3024336" cy="461665"/>
          </a:xfrm>
          <a:prstGeom prst="rect">
            <a:avLst/>
          </a:prstGeom>
          <a:noFill/>
        </p:spPr>
        <p:txBody>
          <a:bodyPr wrap="square" rtlCol="0">
            <a:spAutoFit/>
          </a:bodyPr>
          <a:lstStyle/>
          <a:p>
            <a:r>
              <a:rPr lang="nl-BE" sz="2400" b="1" dirty="0" err="1"/>
              <a:t>Baveno-tweeling</a:t>
            </a:r>
            <a:endParaRPr lang="nl-BE" sz="2400" b="1" dirty="0"/>
          </a:p>
        </p:txBody>
      </p:sp>
      <p:pic>
        <p:nvPicPr>
          <p:cNvPr id="8194" name="Picture 2"/>
          <p:cNvPicPr>
            <a:picLocks noChangeAspect="1" noChangeArrowheads="1"/>
          </p:cNvPicPr>
          <p:nvPr/>
        </p:nvPicPr>
        <p:blipFill>
          <a:blip r:embed="rId3" cstate="print"/>
          <a:srcRect/>
          <a:stretch>
            <a:fillRect/>
          </a:stretch>
        </p:blipFill>
        <p:spPr bwMode="auto">
          <a:xfrm>
            <a:off x="4644008" y="994860"/>
            <a:ext cx="4055950" cy="5458476"/>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187624" y="836712"/>
            <a:ext cx="6120680" cy="461665"/>
          </a:xfrm>
          <a:prstGeom prst="rect">
            <a:avLst/>
          </a:prstGeom>
          <a:noFill/>
        </p:spPr>
        <p:txBody>
          <a:bodyPr wrap="square" rtlCol="0">
            <a:spAutoFit/>
          </a:bodyPr>
          <a:lstStyle/>
          <a:p>
            <a:r>
              <a:rPr lang="nl-BE" sz="2400" b="1" dirty="0"/>
              <a:t>Uit Baveno, Italië</a:t>
            </a:r>
          </a:p>
        </p:txBody>
      </p:sp>
      <p:pic>
        <p:nvPicPr>
          <p:cNvPr id="3074" name="Picture 2" descr="C:\Users\erik\Pictures\Geologie\veldspaat\eigen fotos veldspaat\PA222365.JPG"/>
          <p:cNvPicPr>
            <a:picLocks noChangeAspect="1" noChangeArrowheads="1"/>
          </p:cNvPicPr>
          <p:nvPr/>
        </p:nvPicPr>
        <p:blipFill>
          <a:blip r:embed="rId2" cstate="print"/>
          <a:srcRect/>
          <a:stretch>
            <a:fillRect/>
          </a:stretch>
        </p:blipFill>
        <p:spPr bwMode="auto">
          <a:xfrm>
            <a:off x="1835696" y="1484784"/>
            <a:ext cx="5976664" cy="5373216"/>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611560" y="692696"/>
            <a:ext cx="8136904" cy="461665"/>
          </a:xfrm>
          <a:prstGeom prst="rect">
            <a:avLst/>
          </a:prstGeom>
          <a:noFill/>
        </p:spPr>
        <p:txBody>
          <a:bodyPr wrap="square" rtlCol="0">
            <a:spAutoFit/>
          </a:bodyPr>
          <a:lstStyle/>
          <a:p>
            <a:r>
              <a:rPr lang="nl-BE" sz="2400" b="1" dirty="0" err="1"/>
              <a:t>Pikes</a:t>
            </a:r>
            <a:r>
              <a:rPr lang="nl-BE" sz="2400" b="1" dirty="0"/>
              <a:t> </a:t>
            </a:r>
            <a:r>
              <a:rPr lang="nl-BE" sz="2400" b="1" dirty="0" err="1"/>
              <a:t>Peak</a:t>
            </a:r>
            <a:r>
              <a:rPr lang="nl-BE" sz="2400" b="1" dirty="0"/>
              <a:t>						Malawi</a:t>
            </a:r>
          </a:p>
        </p:txBody>
      </p:sp>
      <p:pic>
        <p:nvPicPr>
          <p:cNvPr id="5122" name="Picture 2" descr="C:\Users\erik\Pictures\Geologie\veldspaat\eigen fotos veldspaat\P9032060.JPG"/>
          <p:cNvPicPr>
            <a:picLocks noChangeAspect="1" noChangeArrowheads="1"/>
          </p:cNvPicPr>
          <p:nvPr/>
        </p:nvPicPr>
        <p:blipFill>
          <a:blip r:embed="rId2" cstate="print"/>
          <a:srcRect/>
          <a:stretch>
            <a:fillRect/>
          </a:stretch>
        </p:blipFill>
        <p:spPr bwMode="auto">
          <a:xfrm>
            <a:off x="179512" y="1556792"/>
            <a:ext cx="2808312" cy="4680520"/>
          </a:xfrm>
          <a:prstGeom prst="rect">
            <a:avLst/>
          </a:prstGeom>
          <a:noFill/>
        </p:spPr>
      </p:pic>
      <p:pic>
        <p:nvPicPr>
          <p:cNvPr id="5123" name="Picture 3" descr="C:\Users\erik\Pictures\Geologie\veldspaat\eigen fotos veldspaat\P9102228.JPG"/>
          <p:cNvPicPr>
            <a:picLocks noChangeAspect="1" noChangeArrowheads="1"/>
          </p:cNvPicPr>
          <p:nvPr/>
        </p:nvPicPr>
        <p:blipFill>
          <a:blip r:embed="rId3" cstate="print"/>
          <a:srcRect/>
          <a:stretch>
            <a:fillRect/>
          </a:stretch>
        </p:blipFill>
        <p:spPr bwMode="auto">
          <a:xfrm>
            <a:off x="3056070" y="1844824"/>
            <a:ext cx="6087930" cy="4392488"/>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erik\Pictures\Geologie\eigen fotos veldspaat\P9102102.JPG"/>
          <p:cNvPicPr>
            <a:picLocks noChangeAspect="1" noChangeArrowheads="1"/>
          </p:cNvPicPr>
          <p:nvPr/>
        </p:nvPicPr>
        <p:blipFill>
          <a:blip r:embed="rId2" cstate="print"/>
          <a:srcRect/>
          <a:stretch>
            <a:fillRect/>
          </a:stretch>
        </p:blipFill>
        <p:spPr bwMode="auto">
          <a:xfrm>
            <a:off x="1259632" y="1484784"/>
            <a:ext cx="7056784" cy="5040560"/>
          </a:xfrm>
          <a:prstGeom prst="rect">
            <a:avLst/>
          </a:prstGeom>
          <a:noFill/>
        </p:spPr>
      </p:pic>
      <p:sp>
        <p:nvSpPr>
          <p:cNvPr id="3" name="Tekstvak 2"/>
          <p:cNvSpPr txBox="1"/>
          <p:nvPr/>
        </p:nvSpPr>
        <p:spPr>
          <a:xfrm>
            <a:off x="755576" y="116632"/>
            <a:ext cx="8064896" cy="954107"/>
          </a:xfrm>
          <a:prstGeom prst="rect">
            <a:avLst/>
          </a:prstGeom>
          <a:noFill/>
        </p:spPr>
        <p:txBody>
          <a:bodyPr wrap="square" rtlCol="0">
            <a:spAutoFit/>
          </a:bodyPr>
          <a:lstStyle/>
          <a:p>
            <a:pPr algn="ctr"/>
            <a:r>
              <a:rPr lang="nl-BE" sz="2800" b="1" dirty="0"/>
              <a:t>MOHO</a:t>
            </a:r>
          </a:p>
          <a:p>
            <a:pPr algn="ctr"/>
            <a:r>
              <a:rPr lang="nl-BE" sz="2800" b="1" dirty="0"/>
              <a:t>TROKTOLIET: olivijn (rood verweerd)+ veldspaat</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erik\Pictures\Geologie\veldspaat\eigen fotos veldspaat\PA222406.JPG"/>
          <p:cNvPicPr>
            <a:picLocks noChangeAspect="1" noChangeArrowheads="1"/>
          </p:cNvPicPr>
          <p:nvPr/>
        </p:nvPicPr>
        <p:blipFill>
          <a:blip r:embed="rId2" cstate="print"/>
          <a:srcRect/>
          <a:stretch>
            <a:fillRect/>
          </a:stretch>
        </p:blipFill>
        <p:spPr bwMode="auto">
          <a:xfrm>
            <a:off x="2195736" y="1844824"/>
            <a:ext cx="6768752" cy="5013176"/>
          </a:xfrm>
          <a:prstGeom prst="rect">
            <a:avLst/>
          </a:prstGeom>
          <a:noFill/>
        </p:spPr>
      </p:pic>
      <p:sp>
        <p:nvSpPr>
          <p:cNvPr id="4" name="Tekstvak 3"/>
          <p:cNvSpPr txBox="1"/>
          <p:nvPr/>
        </p:nvSpPr>
        <p:spPr>
          <a:xfrm>
            <a:off x="827584" y="764704"/>
            <a:ext cx="8064896" cy="830997"/>
          </a:xfrm>
          <a:prstGeom prst="rect">
            <a:avLst/>
          </a:prstGeom>
          <a:noFill/>
        </p:spPr>
        <p:txBody>
          <a:bodyPr wrap="square" rtlCol="0">
            <a:spAutoFit/>
          </a:bodyPr>
          <a:lstStyle/>
          <a:p>
            <a:r>
              <a:rPr lang="nl-BE" sz="2400" b="1" dirty="0"/>
              <a:t>Adulaar</a:t>
            </a:r>
          </a:p>
          <a:p>
            <a:pPr algn="r"/>
            <a:r>
              <a:rPr lang="nl-BE" sz="2400" b="1" dirty="0" err="1"/>
              <a:t>Aeginendal</a:t>
            </a:r>
            <a:r>
              <a:rPr lang="nl-BE" sz="2400" b="1" dirty="0"/>
              <a:t>, Wallis, Zwitserland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a:stretch>
            <a:fillRect/>
          </a:stretch>
        </p:blipFill>
        <p:spPr bwMode="auto">
          <a:xfrm>
            <a:off x="683568" y="260648"/>
            <a:ext cx="5616624" cy="6336704"/>
          </a:xfrm>
          <a:prstGeom prst="rect">
            <a:avLst/>
          </a:prstGeom>
          <a:noFill/>
          <a:ln w="9525">
            <a:noFill/>
            <a:miter lim="800000"/>
            <a:headEnd/>
            <a:tailEnd/>
          </a:ln>
        </p:spPr>
      </p:pic>
      <p:sp>
        <p:nvSpPr>
          <p:cNvPr id="3" name="Tekstvak 2"/>
          <p:cNvSpPr txBox="1"/>
          <p:nvPr/>
        </p:nvSpPr>
        <p:spPr>
          <a:xfrm>
            <a:off x="6372200" y="1052736"/>
            <a:ext cx="2088232" cy="461665"/>
          </a:xfrm>
          <a:prstGeom prst="rect">
            <a:avLst/>
          </a:prstGeom>
          <a:noFill/>
        </p:spPr>
        <p:txBody>
          <a:bodyPr wrap="square" rtlCol="0">
            <a:spAutoFit/>
          </a:bodyPr>
          <a:lstStyle/>
          <a:p>
            <a:r>
              <a:rPr lang="nl-BE" sz="2400" b="1" dirty="0"/>
              <a:t>Achtlingkristal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erik\Pictures\Geologie\eigen fotos veldspaat\P9032032.JPG"/>
          <p:cNvPicPr>
            <a:picLocks noChangeAspect="1" noChangeArrowheads="1"/>
          </p:cNvPicPr>
          <p:nvPr/>
        </p:nvPicPr>
        <p:blipFill>
          <a:blip r:embed="rId2" cstate="print"/>
          <a:srcRect/>
          <a:stretch>
            <a:fillRect/>
          </a:stretch>
        </p:blipFill>
        <p:spPr bwMode="auto">
          <a:xfrm>
            <a:off x="683568" y="1124744"/>
            <a:ext cx="5649021" cy="5373216"/>
          </a:xfrm>
          <a:prstGeom prst="rect">
            <a:avLst/>
          </a:prstGeom>
          <a:noFill/>
        </p:spPr>
      </p:pic>
      <p:sp>
        <p:nvSpPr>
          <p:cNvPr id="3" name="Tekstvak 2"/>
          <p:cNvSpPr txBox="1"/>
          <p:nvPr/>
        </p:nvSpPr>
        <p:spPr>
          <a:xfrm>
            <a:off x="6516216" y="1484784"/>
            <a:ext cx="2088232" cy="1200329"/>
          </a:xfrm>
          <a:prstGeom prst="rect">
            <a:avLst/>
          </a:prstGeom>
          <a:noFill/>
        </p:spPr>
        <p:txBody>
          <a:bodyPr wrap="square" rtlCol="0">
            <a:spAutoFit/>
          </a:bodyPr>
          <a:lstStyle/>
          <a:p>
            <a:pPr algn="ctr"/>
            <a:r>
              <a:rPr lang="nl-BE" sz="2400" b="1" dirty="0"/>
              <a:t>Achtlingkristal</a:t>
            </a:r>
          </a:p>
          <a:p>
            <a:pPr algn="ctr"/>
            <a:r>
              <a:rPr lang="nl-BE" sz="2400" b="1" dirty="0"/>
              <a:t>uit</a:t>
            </a:r>
          </a:p>
          <a:p>
            <a:pPr algn="ctr"/>
            <a:r>
              <a:rPr lang="nl-BE" sz="2400" b="1" dirty="0"/>
              <a:t> </a:t>
            </a:r>
            <a:r>
              <a:rPr lang="nl-BE" sz="2400" b="1" dirty="0" err="1"/>
              <a:t>Californië</a:t>
            </a:r>
            <a:endParaRPr lang="nl-BE" sz="2400" b="1"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67544" y="404664"/>
            <a:ext cx="8136904" cy="830997"/>
          </a:xfrm>
          <a:prstGeom prst="rect">
            <a:avLst/>
          </a:prstGeom>
          <a:noFill/>
        </p:spPr>
        <p:txBody>
          <a:bodyPr wrap="square" rtlCol="0">
            <a:spAutoFit/>
          </a:bodyPr>
          <a:lstStyle/>
          <a:p>
            <a:r>
              <a:rPr lang="nl-BE" sz="2400" b="1" dirty="0" err="1"/>
              <a:t>Manebach</a:t>
            </a:r>
            <a:r>
              <a:rPr lang="nl-BE" sz="2400" b="1" dirty="0"/>
              <a:t>- + </a:t>
            </a:r>
            <a:r>
              <a:rPr lang="nl-BE" sz="2400" b="1" dirty="0" err="1"/>
              <a:t>Bavenotweeling</a:t>
            </a:r>
            <a:r>
              <a:rPr lang="nl-BE" sz="2400" b="1" dirty="0"/>
              <a:t>  </a:t>
            </a:r>
          </a:p>
          <a:p>
            <a:pPr algn="r"/>
            <a:r>
              <a:rPr lang="nl-BE" sz="2400" b="1" dirty="0" err="1"/>
              <a:t>Beaver</a:t>
            </a:r>
            <a:r>
              <a:rPr lang="nl-BE" sz="2400" b="1" dirty="0"/>
              <a:t> </a:t>
            </a:r>
            <a:r>
              <a:rPr lang="nl-BE" sz="2400" b="1" dirty="0" err="1"/>
              <a:t>County</a:t>
            </a:r>
            <a:r>
              <a:rPr lang="nl-BE" sz="2400" b="1" dirty="0"/>
              <a:t>, </a:t>
            </a:r>
            <a:r>
              <a:rPr lang="nl-BE" sz="2400" b="1" dirty="0" err="1"/>
              <a:t>Utah</a:t>
            </a:r>
            <a:r>
              <a:rPr lang="nl-BE" sz="2400" b="1" dirty="0"/>
              <a:t>, VSA</a:t>
            </a:r>
          </a:p>
        </p:txBody>
      </p:sp>
      <p:pic>
        <p:nvPicPr>
          <p:cNvPr id="4098" name="Picture 2" descr="C:\Users\erik\Pictures\Geologie\veldspaat\eigen fotos veldspaat\PA222281.JPG"/>
          <p:cNvPicPr>
            <a:picLocks noChangeAspect="1" noChangeArrowheads="1"/>
          </p:cNvPicPr>
          <p:nvPr/>
        </p:nvPicPr>
        <p:blipFill>
          <a:blip r:embed="rId2" cstate="print"/>
          <a:srcRect/>
          <a:stretch>
            <a:fillRect/>
          </a:stretch>
        </p:blipFill>
        <p:spPr bwMode="auto">
          <a:xfrm>
            <a:off x="539552" y="1241376"/>
            <a:ext cx="8172400" cy="5616624"/>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67544" y="404664"/>
            <a:ext cx="8136904" cy="830997"/>
          </a:xfrm>
          <a:prstGeom prst="rect">
            <a:avLst/>
          </a:prstGeom>
          <a:noFill/>
        </p:spPr>
        <p:txBody>
          <a:bodyPr wrap="square" rtlCol="0">
            <a:spAutoFit/>
          </a:bodyPr>
          <a:lstStyle/>
          <a:p>
            <a:r>
              <a:rPr lang="nl-BE" sz="2400" b="1" dirty="0">
                <a:solidFill>
                  <a:srgbClr val="FF0000"/>
                </a:solidFill>
              </a:rPr>
              <a:t>Rood = </a:t>
            </a:r>
            <a:r>
              <a:rPr lang="nl-BE" sz="2400" b="1" dirty="0" err="1">
                <a:solidFill>
                  <a:srgbClr val="FF0000"/>
                </a:solidFill>
              </a:rPr>
              <a:t>Baveno</a:t>
            </a:r>
            <a:r>
              <a:rPr lang="nl-BE" sz="2400" b="1" dirty="0">
                <a:solidFill>
                  <a:srgbClr val="FF0000"/>
                </a:solidFill>
              </a:rPr>
              <a:t> </a:t>
            </a:r>
            <a:r>
              <a:rPr lang="nl-BE" sz="2400" b="1" dirty="0" err="1">
                <a:solidFill>
                  <a:srgbClr val="FF0000"/>
                </a:solidFill>
              </a:rPr>
              <a:t>tweelingsnaad</a:t>
            </a:r>
            <a:endParaRPr lang="nl-BE" sz="2400" b="1" dirty="0">
              <a:solidFill>
                <a:srgbClr val="FF0000"/>
              </a:solidFill>
            </a:endParaRPr>
          </a:p>
          <a:p>
            <a:r>
              <a:rPr lang="nl-BE" sz="2400" b="1" dirty="0"/>
              <a:t>Zwart = </a:t>
            </a:r>
            <a:r>
              <a:rPr lang="nl-BE" sz="2400" b="1" dirty="0" err="1"/>
              <a:t>Manbach</a:t>
            </a:r>
            <a:r>
              <a:rPr lang="nl-BE" sz="2400" b="1" dirty="0"/>
              <a:t> </a:t>
            </a:r>
            <a:r>
              <a:rPr lang="nl-BE" sz="2400" b="1" dirty="0" err="1"/>
              <a:t>tweelingsnaad</a:t>
            </a:r>
            <a:endParaRPr lang="nl-BE" sz="2400" b="1" dirty="0"/>
          </a:p>
        </p:txBody>
      </p:sp>
      <p:pic>
        <p:nvPicPr>
          <p:cNvPr id="4098" name="Picture 2" descr="C:\Users\erik\Pictures\Geologie\veldspaat\eigen fotos veldspaat\PA222281.JPG"/>
          <p:cNvPicPr>
            <a:picLocks noChangeAspect="1" noChangeArrowheads="1"/>
          </p:cNvPicPr>
          <p:nvPr/>
        </p:nvPicPr>
        <p:blipFill>
          <a:blip r:embed="rId2" cstate="print"/>
          <a:srcRect/>
          <a:stretch>
            <a:fillRect/>
          </a:stretch>
        </p:blipFill>
        <p:spPr bwMode="auto">
          <a:xfrm>
            <a:off x="539552" y="1241376"/>
            <a:ext cx="8172400" cy="5616624"/>
          </a:xfrm>
          <a:prstGeom prst="rect">
            <a:avLst/>
          </a:prstGeom>
          <a:noFill/>
        </p:spPr>
      </p:pic>
      <p:cxnSp>
        <p:nvCxnSpPr>
          <p:cNvPr id="4" name="Rechte verbindingslijn 3">
            <a:extLst>
              <a:ext uri="{FF2B5EF4-FFF2-40B4-BE49-F238E27FC236}">
                <a16:creationId xmlns:a16="http://schemas.microsoft.com/office/drawing/2014/main" id="{C19F41E3-0865-40ED-B5D6-5E849801D1FF}"/>
              </a:ext>
            </a:extLst>
          </p:cNvPr>
          <p:cNvCxnSpPr>
            <a:cxnSpLocks/>
          </p:cNvCxnSpPr>
          <p:nvPr/>
        </p:nvCxnSpPr>
        <p:spPr>
          <a:xfrm flipH="1">
            <a:off x="5220072" y="1772816"/>
            <a:ext cx="2232248" cy="4536504"/>
          </a:xfrm>
          <a:prstGeom prst="line">
            <a:avLst/>
          </a:prstGeom>
        </p:spPr>
        <p:style>
          <a:lnRef idx="3">
            <a:schemeClr val="dk1"/>
          </a:lnRef>
          <a:fillRef idx="0">
            <a:schemeClr val="dk1"/>
          </a:fillRef>
          <a:effectRef idx="2">
            <a:schemeClr val="dk1"/>
          </a:effectRef>
          <a:fontRef idx="minor">
            <a:schemeClr val="tx1"/>
          </a:fontRef>
        </p:style>
      </p:cxnSp>
      <p:cxnSp>
        <p:nvCxnSpPr>
          <p:cNvPr id="8" name="Rechte verbindingslijn 7">
            <a:extLst>
              <a:ext uri="{FF2B5EF4-FFF2-40B4-BE49-F238E27FC236}">
                <a16:creationId xmlns:a16="http://schemas.microsoft.com/office/drawing/2014/main" id="{0ABE3CBE-CCEF-47DF-8505-91F4DB702E67}"/>
              </a:ext>
            </a:extLst>
          </p:cNvPr>
          <p:cNvCxnSpPr>
            <a:cxnSpLocks/>
          </p:cNvCxnSpPr>
          <p:nvPr/>
        </p:nvCxnSpPr>
        <p:spPr>
          <a:xfrm>
            <a:off x="4788024" y="1556792"/>
            <a:ext cx="720080" cy="4536504"/>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556835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http://www.mineralshows.com/tucson2009/100_2461.JPG"/>
          <p:cNvPicPr/>
          <p:nvPr/>
        </p:nvPicPr>
        <p:blipFill>
          <a:blip r:embed="rId2" cstate="print"/>
          <a:srcRect/>
          <a:stretch>
            <a:fillRect/>
          </a:stretch>
        </p:blipFill>
        <p:spPr bwMode="auto">
          <a:xfrm>
            <a:off x="1187624" y="620688"/>
            <a:ext cx="5194548" cy="5213598"/>
          </a:xfrm>
          <a:prstGeom prst="rect">
            <a:avLst/>
          </a:prstGeom>
          <a:noFill/>
          <a:ln w="9525">
            <a:noFill/>
            <a:miter lim="800000"/>
            <a:headEnd/>
            <a:tailEnd/>
          </a:ln>
        </p:spPr>
      </p:pic>
      <p:sp>
        <p:nvSpPr>
          <p:cNvPr id="3" name="Tekstvak 2"/>
          <p:cNvSpPr txBox="1"/>
          <p:nvPr/>
        </p:nvSpPr>
        <p:spPr>
          <a:xfrm>
            <a:off x="6660232" y="764704"/>
            <a:ext cx="2160240" cy="1938992"/>
          </a:xfrm>
          <a:prstGeom prst="rect">
            <a:avLst/>
          </a:prstGeom>
          <a:noFill/>
        </p:spPr>
        <p:txBody>
          <a:bodyPr wrap="square" rtlCol="0">
            <a:spAutoFit/>
          </a:bodyPr>
          <a:lstStyle/>
          <a:p>
            <a:r>
              <a:rPr lang="nl-BE" sz="2400" b="1" dirty="0"/>
              <a:t>Uitgerekte </a:t>
            </a:r>
            <a:r>
              <a:rPr lang="nl-BE" sz="2400" b="1" dirty="0" err="1"/>
              <a:t>karlsbaders</a:t>
            </a:r>
            <a:r>
              <a:rPr lang="nl-BE" sz="2400" b="1" dirty="0"/>
              <a:t> rond een </a:t>
            </a:r>
            <a:r>
              <a:rPr lang="nl-BE" sz="2400" b="1" dirty="0" err="1"/>
              <a:t>baveno-tweeling</a:t>
            </a:r>
            <a:endParaRPr lang="nl-BE" sz="2400" b="1"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2" cstate="print"/>
          <a:srcRect/>
          <a:stretch>
            <a:fillRect/>
          </a:stretch>
        </p:blipFill>
        <p:spPr bwMode="auto">
          <a:xfrm>
            <a:off x="899592" y="0"/>
            <a:ext cx="5173704" cy="6858000"/>
          </a:xfrm>
          <a:prstGeom prst="rect">
            <a:avLst/>
          </a:prstGeom>
          <a:noFill/>
          <a:ln w="9525">
            <a:noFill/>
            <a:miter lim="800000"/>
            <a:headEnd/>
            <a:tailEnd/>
          </a:ln>
        </p:spPr>
      </p:pic>
      <p:sp>
        <p:nvSpPr>
          <p:cNvPr id="4" name="Tekstvak 3"/>
          <p:cNvSpPr txBox="1"/>
          <p:nvPr/>
        </p:nvSpPr>
        <p:spPr>
          <a:xfrm>
            <a:off x="6588224" y="980728"/>
            <a:ext cx="1800200" cy="830997"/>
          </a:xfrm>
          <a:prstGeom prst="rect">
            <a:avLst/>
          </a:prstGeom>
          <a:noFill/>
        </p:spPr>
        <p:txBody>
          <a:bodyPr wrap="square" rtlCol="0">
            <a:spAutoFit/>
          </a:bodyPr>
          <a:lstStyle/>
          <a:p>
            <a:r>
              <a:rPr lang="nl-BE" sz="2400" b="1" dirty="0" err="1"/>
              <a:t>Albiet-tweelingen</a:t>
            </a:r>
            <a:endParaRPr lang="nl-BE" sz="2400" b="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rik\Pictures\Geologie\eigen fotos veldspaat\P9102119.JPG"/>
          <p:cNvPicPr>
            <a:picLocks noChangeAspect="1" noChangeArrowheads="1"/>
          </p:cNvPicPr>
          <p:nvPr/>
        </p:nvPicPr>
        <p:blipFill>
          <a:blip r:embed="rId2" cstate="print"/>
          <a:srcRect/>
          <a:stretch>
            <a:fillRect/>
          </a:stretch>
        </p:blipFill>
        <p:spPr bwMode="auto">
          <a:xfrm>
            <a:off x="179512" y="0"/>
            <a:ext cx="7836363" cy="5877272"/>
          </a:xfrm>
          <a:prstGeom prst="rect">
            <a:avLst/>
          </a:prstGeom>
          <a:noFill/>
        </p:spPr>
      </p:pic>
      <p:sp>
        <p:nvSpPr>
          <p:cNvPr id="3" name="Tekstvak 2"/>
          <p:cNvSpPr txBox="1"/>
          <p:nvPr/>
        </p:nvSpPr>
        <p:spPr>
          <a:xfrm>
            <a:off x="6372200" y="6093296"/>
            <a:ext cx="2376264" cy="461665"/>
          </a:xfrm>
          <a:prstGeom prst="rect">
            <a:avLst/>
          </a:prstGeom>
          <a:noFill/>
        </p:spPr>
        <p:txBody>
          <a:bodyPr wrap="square" rtlCol="0">
            <a:spAutoFit/>
          </a:bodyPr>
          <a:lstStyle/>
          <a:p>
            <a:r>
              <a:rPr lang="nl-BE" sz="2400" b="1" dirty="0" err="1"/>
              <a:t>albiettweelingen</a:t>
            </a:r>
            <a:endParaRPr lang="nl-BE" sz="2400" b="1"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erik\Pictures\Geologie\veldspaat\eigen fotos veldspaat\P9102212.JPG"/>
          <p:cNvPicPr>
            <a:picLocks noChangeAspect="1" noChangeArrowheads="1"/>
          </p:cNvPicPr>
          <p:nvPr/>
        </p:nvPicPr>
        <p:blipFill>
          <a:blip r:embed="rId2" cstate="print"/>
          <a:srcRect/>
          <a:stretch>
            <a:fillRect/>
          </a:stretch>
        </p:blipFill>
        <p:spPr bwMode="auto">
          <a:xfrm>
            <a:off x="0" y="1484784"/>
            <a:ext cx="9144000" cy="5373216"/>
          </a:xfrm>
          <a:prstGeom prst="rect">
            <a:avLst/>
          </a:prstGeom>
          <a:noFill/>
        </p:spPr>
      </p:pic>
      <p:sp>
        <p:nvSpPr>
          <p:cNvPr id="3" name="Tekstvak 2"/>
          <p:cNvSpPr txBox="1"/>
          <p:nvPr/>
        </p:nvSpPr>
        <p:spPr>
          <a:xfrm>
            <a:off x="1043608" y="476672"/>
            <a:ext cx="7200800" cy="830997"/>
          </a:xfrm>
          <a:prstGeom prst="rect">
            <a:avLst/>
          </a:prstGeom>
          <a:noFill/>
        </p:spPr>
        <p:txBody>
          <a:bodyPr wrap="square" rtlCol="0">
            <a:spAutoFit/>
          </a:bodyPr>
          <a:lstStyle/>
          <a:p>
            <a:r>
              <a:rPr lang="nl-BE" sz="2400" b="1" dirty="0"/>
              <a:t>Albiet</a:t>
            </a:r>
          </a:p>
          <a:p>
            <a:pPr algn="r"/>
            <a:r>
              <a:rPr lang="nl-BE" sz="2400" b="1" dirty="0" err="1"/>
              <a:t>Verbier</a:t>
            </a:r>
            <a:r>
              <a:rPr lang="nl-BE" sz="2400" b="1" dirty="0"/>
              <a:t>, Wallis, Zwitserland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http://users.skynet.be/jm-derochette/images/Roches_plutoniques/Lame_30_LPA.jpg"/>
          <p:cNvPicPr/>
          <p:nvPr/>
        </p:nvPicPr>
        <p:blipFill>
          <a:blip r:embed="rId2" cstate="print"/>
          <a:srcRect/>
          <a:stretch>
            <a:fillRect/>
          </a:stretch>
        </p:blipFill>
        <p:spPr bwMode="auto">
          <a:xfrm>
            <a:off x="323528" y="260648"/>
            <a:ext cx="7128792" cy="5328592"/>
          </a:xfrm>
          <a:prstGeom prst="rect">
            <a:avLst/>
          </a:prstGeom>
          <a:noFill/>
          <a:ln w="9525">
            <a:noFill/>
            <a:miter lim="800000"/>
            <a:headEnd/>
            <a:tailEnd/>
          </a:ln>
        </p:spPr>
      </p:pic>
      <p:sp>
        <p:nvSpPr>
          <p:cNvPr id="3" name="Tekstvak 2">
            <a:extLst>
              <a:ext uri="{FF2B5EF4-FFF2-40B4-BE49-F238E27FC236}">
                <a16:creationId xmlns:a16="http://schemas.microsoft.com/office/drawing/2014/main" id="{C96A656D-3D84-44C1-A4F1-FF4064E7C9B6}"/>
              </a:ext>
            </a:extLst>
          </p:cNvPr>
          <p:cNvSpPr txBox="1"/>
          <p:nvPr/>
        </p:nvSpPr>
        <p:spPr>
          <a:xfrm>
            <a:off x="3131840" y="6021288"/>
            <a:ext cx="5616624" cy="461665"/>
          </a:xfrm>
          <a:prstGeom prst="rect">
            <a:avLst/>
          </a:prstGeom>
          <a:noFill/>
        </p:spPr>
        <p:txBody>
          <a:bodyPr wrap="square" rtlCol="0">
            <a:spAutoFit/>
          </a:bodyPr>
          <a:lstStyle/>
          <a:p>
            <a:r>
              <a:rPr lang="nl-BE" sz="2400" dirty="0"/>
              <a:t>tweelinglamellen in gepolariseerd licht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erik\Pictures\Geologie\eigen fotos veldspaat\P9102215.JPG"/>
          <p:cNvPicPr>
            <a:picLocks noChangeAspect="1" noChangeArrowheads="1"/>
          </p:cNvPicPr>
          <p:nvPr/>
        </p:nvPicPr>
        <p:blipFill>
          <a:blip r:embed="rId2" cstate="print"/>
          <a:srcRect/>
          <a:stretch>
            <a:fillRect/>
          </a:stretch>
        </p:blipFill>
        <p:spPr bwMode="auto">
          <a:xfrm>
            <a:off x="1763688" y="1166460"/>
            <a:ext cx="6120680" cy="5691540"/>
          </a:xfrm>
          <a:prstGeom prst="rect">
            <a:avLst/>
          </a:prstGeom>
          <a:noFill/>
        </p:spPr>
      </p:pic>
      <p:sp>
        <p:nvSpPr>
          <p:cNvPr id="3" name="Tekstvak 2"/>
          <p:cNvSpPr txBox="1"/>
          <p:nvPr/>
        </p:nvSpPr>
        <p:spPr>
          <a:xfrm>
            <a:off x="755576" y="212353"/>
            <a:ext cx="7128792" cy="954107"/>
          </a:xfrm>
          <a:prstGeom prst="rect">
            <a:avLst/>
          </a:prstGeom>
          <a:noFill/>
        </p:spPr>
        <p:txBody>
          <a:bodyPr wrap="square" rtlCol="0">
            <a:spAutoFit/>
          </a:bodyPr>
          <a:lstStyle/>
          <a:p>
            <a:pPr algn="ctr"/>
            <a:r>
              <a:rPr lang="nl-BE" sz="2800" b="1" dirty="0"/>
              <a:t>MANTEL</a:t>
            </a:r>
          </a:p>
          <a:p>
            <a:pPr algn="ctr"/>
            <a:r>
              <a:rPr lang="nl-BE" sz="2800" b="1" dirty="0"/>
              <a:t>SERPENTIJN: omgezette olivijn + </a:t>
            </a:r>
            <a:r>
              <a:rPr lang="nl-BE" sz="2800" b="1" dirty="0" err="1"/>
              <a:t>enstatiet</a:t>
            </a:r>
            <a:endParaRPr lang="nl-BE" sz="2800" b="1"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erik\Pictures\Geologie\veldspaat\fotos VanGoethem\EVE Ab Macomb NY US3.jp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
        <p:nvSpPr>
          <p:cNvPr id="3" name="Tekstvak 2"/>
          <p:cNvSpPr txBox="1"/>
          <p:nvPr/>
        </p:nvSpPr>
        <p:spPr>
          <a:xfrm>
            <a:off x="3923928" y="6093296"/>
            <a:ext cx="4608512" cy="461665"/>
          </a:xfrm>
          <a:prstGeom prst="rect">
            <a:avLst/>
          </a:prstGeom>
          <a:solidFill>
            <a:schemeClr val="bg1"/>
          </a:solidFill>
        </p:spPr>
        <p:txBody>
          <a:bodyPr wrap="square" rtlCol="0">
            <a:spAutoFit/>
          </a:bodyPr>
          <a:lstStyle/>
          <a:p>
            <a:r>
              <a:rPr lang="nl-BE" sz="2400" b="1" dirty="0"/>
              <a:t>Labradoriet                    Madagaskar</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rik\Pictures\Geologie\veldspaat\eigen fotos veldspaat\P9032153.JPG"/>
          <p:cNvPicPr>
            <a:picLocks noChangeAspect="1" noChangeArrowheads="1"/>
          </p:cNvPicPr>
          <p:nvPr/>
        </p:nvPicPr>
        <p:blipFill>
          <a:blip r:embed="rId2" cstate="print"/>
          <a:srcRect/>
          <a:stretch>
            <a:fillRect/>
          </a:stretch>
        </p:blipFill>
        <p:spPr bwMode="auto">
          <a:xfrm>
            <a:off x="1763688" y="2996952"/>
            <a:ext cx="5904656" cy="3861048"/>
          </a:xfrm>
          <a:prstGeom prst="rect">
            <a:avLst/>
          </a:prstGeom>
          <a:noFill/>
        </p:spPr>
      </p:pic>
      <p:pic>
        <p:nvPicPr>
          <p:cNvPr id="3" name="Afbeelding 2"/>
          <p:cNvPicPr/>
          <p:nvPr/>
        </p:nvPicPr>
        <p:blipFill>
          <a:blip r:embed="rId3" cstate="print"/>
          <a:srcRect l="2381" b="9954"/>
          <a:stretch>
            <a:fillRect/>
          </a:stretch>
        </p:blipFill>
        <p:spPr bwMode="auto">
          <a:xfrm>
            <a:off x="611560" y="0"/>
            <a:ext cx="5905517" cy="3068960"/>
          </a:xfrm>
          <a:prstGeom prst="rect">
            <a:avLst/>
          </a:prstGeom>
          <a:noFill/>
          <a:ln w="9525">
            <a:noFill/>
            <a:miter lim="800000"/>
            <a:headEnd/>
            <a:tailEnd/>
          </a:ln>
        </p:spPr>
      </p:pic>
      <p:sp>
        <p:nvSpPr>
          <p:cNvPr id="4" name="Tekstvak 3"/>
          <p:cNvSpPr txBox="1"/>
          <p:nvPr/>
        </p:nvSpPr>
        <p:spPr>
          <a:xfrm>
            <a:off x="6588224" y="1052736"/>
            <a:ext cx="2088232" cy="830997"/>
          </a:xfrm>
          <a:prstGeom prst="rect">
            <a:avLst/>
          </a:prstGeom>
          <a:noFill/>
        </p:spPr>
        <p:txBody>
          <a:bodyPr wrap="square" rtlCol="0">
            <a:spAutoFit/>
          </a:bodyPr>
          <a:lstStyle/>
          <a:p>
            <a:r>
              <a:rPr lang="nl-BE" sz="2400" b="1" dirty="0"/>
              <a:t>PERIKLIEN TWEELING</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erik\Pictures\Geologie\veldspaat\eigen fotos veldspaat\PA222412.JPG"/>
          <p:cNvPicPr>
            <a:picLocks noChangeAspect="1" noChangeArrowheads="1"/>
          </p:cNvPicPr>
          <p:nvPr/>
        </p:nvPicPr>
        <p:blipFill>
          <a:blip r:embed="rId2" cstate="print"/>
          <a:srcRect/>
          <a:stretch>
            <a:fillRect/>
          </a:stretch>
        </p:blipFill>
        <p:spPr bwMode="auto">
          <a:xfrm>
            <a:off x="395536" y="1700808"/>
            <a:ext cx="7344816" cy="4536504"/>
          </a:xfrm>
          <a:prstGeom prst="rect">
            <a:avLst/>
          </a:prstGeom>
          <a:noFill/>
        </p:spPr>
      </p:pic>
      <p:sp>
        <p:nvSpPr>
          <p:cNvPr id="3" name="Tekstvak 2"/>
          <p:cNvSpPr txBox="1"/>
          <p:nvPr/>
        </p:nvSpPr>
        <p:spPr>
          <a:xfrm>
            <a:off x="2411760" y="764704"/>
            <a:ext cx="6480720" cy="864096"/>
          </a:xfrm>
          <a:prstGeom prst="rect">
            <a:avLst/>
          </a:prstGeom>
          <a:noFill/>
        </p:spPr>
        <p:txBody>
          <a:bodyPr wrap="square" rtlCol="0">
            <a:spAutoFit/>
          </a:bodyPr>
          <a:lstStyle/>
          <a:p>
            <a:r>
              <a:rPr lang="nl-BE" sz="2400" b="1" dirty="0"/>
              <a:t>Periklien</a:t>
            </a:r>
          </a:p>
          <a:p>
            <a:pPr algn="r"/>
            <a:r>
              <a:rPr lang="nl-BE" sz="2400" b="1" dirty="0" err="1"/>
              <a:t>Venediger</a:t>
            </a:r>
            <a:r>
              <a:rPr lang="nl-BE" sz="2400" b="1" dirty="0"/>
              <a:t>, Oostenrijk</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http://users.skynet.be/jm-derochette/images/Roches_plutoniques/Lame_34_LPA.jpg"/>
          <p:cNvPicPr/>
          <p:nvPr/>
        </p:nvPicPr>
        <p:blipFill>
          <a:blip r:embed="rId2" cstate="print"/>
          <a:srcRect/>
          <a:stretch>
            <a:fillRect/>
          </a:stretch>
        </p:blipFill>
        <p:spPr bwMode="auto">
          <a:xfrm>
            <a:off x="323528" y="476672"/>
            <a:ext cx="8424936" cy="5328592"/>
          </a:xfrm>
          <a:prstGeom prst="rect">
            <a:avLst/>
          </a:prstGeom>
          <a:noFill/>
          <a:ln w="9525">
            <a:noFill/>
            <a:miter lim="800000"/>
            <a:headEnd/>
            <a:tailEnd/>
          </a:ln>
        </p:spPr>
      </p:pic>
      <p:sp>
        <p:nvSpPr>
          <p:cNvPr id="3" name="Tekstvak 2"/>
          <p:cNvSpPr txBox="1"/>
          <p:nvPr/>
        </p:nvSpPr>
        <p:spPr>
          <a:xfrm>
            <a:off x="1187624" y="5877272"/>
            <a:ext cx="6552728" cy="830997"/>
          </a:xfrm>
          <a:prstGeom prst="rect">
            <a:avLst/>
          </a:prstGeom>
          <a:noFill/>
        </p:spPr>
        <p:txBody>
          <a:bodyPr wrap="square" rtlCol="0">
            <a:spAutoFit/>
          </a:bodyPr>
          <a:lstStyle/>
          <a:p>
            <a:pPr algn="ctr"/>
            <a:r>
              <a:rPr lang="nl-BE" sz="2400" b="1" dirty="0"/>
              <a:t>Amazoniet met  kruisende tweelinglamellen </a:t>
            </a:r>
          </a:p>
          <a:p>
            <a:pPr algn="ctr"/>
            <a:r>
              <a:rPr lang="nl-BE" sz="2400" b="1" dirty="0"/>
              <a:t>van </a:t>
            </a:r>
            <a:r>
              <a:rPr lang="nl-BE" sz="2400" b="1" dirty="0" err="1"/>
              <a:t>albiet</a:t>
            </a:r>
            <a:r>
              <a:rPr lang="nl-BE" sz="2400" b="1" dirty="0"/>
              <a:t>- + </a:t>
            </a:r>
            <a:r>
              <a:rPr lang="nl-BE" sz="2400" b="1" dirty="0" err="1"/>
              <a:t>periklienvertweelinging</a:t>
            </a:r>
            <a:endParaRPr lang="nl-BE" sz="2400" b="1"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veldspaat\eigen fotos veldspaat\PA232521.JPG"/>
          <p:cNvPicPr>
            <a:picLocks noChangeAspect="1" noChangeArrowheads="1"/>
          </p:cNvPicPr>
          <p:nvPr/>
        </p:nvPicPr>
        <p:blipFill>
          <a:blip r:embed="rId2" cstate="print"/>
          <a:srcRect/>
          <a:stretch>
            <a:fillRect/>
          </a:stretch>
        </p:blipFill>
        <p:spPr bwMode="auto">
          <a:xfrm>
            <a:off x="3851920" y="2204864"/>
            <a:ext cx="4536504" cy="4464496"/>
          </a:xfrm>
          <a:prstGeom prst="rect">
            <a:avLst/>
          </a:prstGeom>
          <a:noFill/>
        </p:spPr>
      </p:pic>
      <p:sp>
        <p:nvSpPr>
          <p:cNvPr id="3" name="Tekstvak 2"/>
          <p:cNvSpPr txBox="1"/>
          <p:nvPr/>
        </p:nvSpPr>
        <p:spPr>
          <a:xfrm>
            <a:off x="395536" y="692696"/>
            <a:ext cx="4032448" cy="864096"/>
          </a:xfrm>
          <a:prstGeom prst="rect">
            <a:avLst/>
          </a:prstGeom>
          <a:noFill/>
        </p:spPr>
        <p:txBody>
          <a:bodyPr wrap="square" rtlCol="0">
            <a:spAutoFit/>
          </a:bodyPr>
          <a:lstStyle/>
          <a:p>
            <a:r>
              <a:rPr lang="nl-BE" sz="2400" b="1" dirty="0"/>
              <a:t>‘</a:t>
            </a:r>
            <a:r>
              <a:rPr lang="nl-BE" sz="2400" b="1" dirty="0" err="1"/>
              <a:t>plaid-patroon</a:t>
            </a:r>
            <a:r>
              <a:rPr lang="nl-BE" sz="2400" b="1" dirty="0"/>
              <a:t>’</a:t>
            </a:r>
          </a:p>
          <a:p>
            <a:pPr algn="r"/>
            <a:r>
              <a:rPr lang="nl-BE" sz="2400" b="1" dirty="0" err="1"/>
              <a:t>Konso</a:t>
            </a:r>
            <a:r>
              <a:rPr lang="nl-BE" sz="2400" b="1" dirty="0"/>
              <a:t>, </a:t>
            </a:r>
            <a:r>
              <a:rPr lang="nl-BE" sz="2400" b="1" dirty="0" err="1"/>
              <a:t>Sidamo</a:t>
            </a:r>
            <a:r>
              <a:rPr lang="nl-BE" sz="2400" b="1" dirty="0"/>
              <a:t>, Ethiopië</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b="1" dirty="0"/>
              <a:t>Veldspaten uit België</a:t>
            </a:r>
          </a:p>
        </p:txBody>
      </p:sp>
      <p:sp>
        <p:nvSpPr>
          <p:cNvPr id="3" name="Ondertitel 2"/>
          <p:cNvSpPr>
            <a:spLocks noGrp="1"/>
          </p:cNvSpPr>
          <p:nvPr>
            <p:ph type="subTitle" idx="1"/>
          </p:nvPr>
        </p:nvSpPr>
        <p:spPr/>
        <p:txBody>
          <a:bodyPr/>
          <a:lstStyle/>
          <a:p>
            <a:r>
              <a:rPr lang="nl-BE" b="1" dirty="0"/>
              <a:t>Weinig en klein!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eigen fotos veldspaat\P9102074.JPG"/>
          <p:cNvPicPr>
            <a:picLocks noChangeAspect="1" noChangeArrowheads="1"/>
          </p:cNvPicPr>
          <p:nvPr/>
        </p:nvPicPr>
        <p:blipFill>
          <a:blip r:embed="rId2" cstate="print"/>
          <a:srcRect/>
          <a:stretch>
            <a:fillRect/>
          </a:stretch>
        </p:blipFill>
        <p:spPr bwMode="auto">
          <a:xfrm>
            <a:off x="2051720" y="1396159"/>
            <a:ext cx="6480720" cy="4985169"/>
          </a:xfrm>
          <a:prstGeom prst="rect">
            <a:avLst/>
          </a:prstGeom>
          <a:noFill/>
        </p:spPr>
      </p:pic>
      <p:sp>
        <p:nvSpPr>
          <p:cNvPr id="3" name="Tekstvak 2"/>
          <p:cNvSpPr txBox="1"/>
          <p:nvPr/>
        </p:nvSpPr>
        <p:spPr>
          <a:xfrm>
            <a:off x="971600" y="764704"/>
            <a:ext cx="4176464" cy="461665"/>
          </a:xfrm>
          <a:prstGeom prst="rect">
            <a:avLst/>
          </a:prstGeom>
          <a:noFill/>
        </p:spPr>
        <p:txBody>
          <a:bodyPr wrap="square" rtlCol="0">
            <a:spAutoFit/>
          </a:bodyPr>
          <a:lstStyle/>
          <a:p>
            <a:r>
              <a:rPr lang="nl-BE" sz="2400" b="1" dirty="0" err="1"/>
              <a:t>Oligoklaas</a:t>
            </a:r>
            <a:r>
              <a:rPr lang="nl-BE" sz="2400" b="1" dirty="0"/>
              <a:t> van Quenast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rik\Pictures\Geologie\eigen fotos veldspaat\P9102097.JPG"/>
          <p:cNvPicPr>
            <a:picLocks noChangeAspect="1" noChangeArrowheads="1"/>
          </p:cNvPicPr>
          <p:nvPr/>
        </p:nvPicPr>
        <p:blipFill>
          <a:blip r:embed="rId2" cstate="print"/>
          <a:srcRect/>
          <a:stretch>
            <a:fillRect/>
          </a:stretch>
        </p:blipFill>
        <p:spPr bwMode="auto">
          <a:xfrm>
            <a:off x="1331640" y="1412776"/>
            <a:ext cx="7416824" cy="5040560"/>
          </a:xfrm>
          <a:prstGeom prst="rect">
            <a:avLst/>
          </a:prstGeom>
          <a:noFill/>
        </p:spPr>
      </p:pic>
      <p:sp>
        <p:nvSpPr>
          <p:cNvPr id="3" name="Tekstvak 2"/>
          <p:cNvSpPr txBox="1"/>
          <p:nvPr/>
        </p:nvSpPr>
        <p:spPr>
          <a:xfrm>
            <a:off x="827584" y="764704"/>
            <a:ext cx="5832648" cy="461665"/>
          </a:xfrm>
          <a:prstGeom prst="rect">
            <a:avLst/>
          </a:prstGeom>
          <a:noFill/>
        </p:spPr>
        <p:txBody>
          <a:bodyPr wrap="square" rtlCol="0">
            <a:spAutoFit/>
          </a:bodyPr>
          <a:lstStyle/>
          <a:p>
            <a:r>
              <a:rPr lang="nl-BE" sz="2400" b="1" dirty="0"/>
              <a:t>Plagioklaas van Muno</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rik\Pictures\Geologie\eigen fotos veldspaat\P9102121.JPG"/>
          <p:cNvPicPr>
            <a:picLocks noChangeAspect="1" noChangeArrowheads="1"/>
          </p:cNvPicPr>
          <p:nvPr/>
        </p:nvPicPr>
        <p:blipFill>
          <a:blip r:embed="rId2" cstate="print"/>
          <a:srcRect/>
          <a:stretch>
            <a:fillRect/>
          </a:stretch>
        </p:blipFill>
        <p:spPr bwMode="auto">
          <a:xfrm>
            <a:off x="2051720" y="1334890"/>
            <a:ext cx="6192688" cy="5118446"/>
          </a:xfrm>
          <a:prstGeom prst="rect">
            <a:avLst/>
          </a:prstGeom>
          <a:noFill/>
        </p:spPr>
      </p:pic>
      <p:sp>
        <p:nvSpPr>
          <p:cNvPr id="3" name="Tekstvak 2"/>
          <p:cNvSpPr txBox="1"/>
          <p:nvPr/>
        </p:nvSpPr>
        <p:spPr>
          <a:xfrm>
            <a:off x="827584" y="692696"/>
            <a:ext cx="3744416" cy="461665"/>
          </a:xfrm>
          <a:prstGeom prst="rect">
            <a:avLst/>
          </a:prstGeom>
          <a:noFill/>
        </p:spPr>
        <p:txBody>
          <a:bodyPr wrap="square" rtlCol="0">
            <a:spAutoFit/>
          </a:bodyPr>
          <a:lstStyle/>
          <a:p>
            <a:r>
              <a:rPr lang="nl-BE" sz="2400" b="1" dirty="0" err="1"/>
              <a:t>orthoklaas</a:t>
            </a:r>
            <a:r>
              <a:rPr lang="nl-BE" sz="2400" b="1" dirty="0"/>
              <a:t> uit Opprebais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erik\Pictures\Geologie\eigen fotos veldspaat\P9102123.JPG"/>
          <p:cNvPicPr>
            <a:picLocks noChangeAspect="1" noChangeArrowheads="1"/>
          </p:cNvPicPr>
          <p:nvPr/>
        </p:nvPicPr>
        <p:blipFill>
          <a:blip r:embed="rId2" cstate="print"/>
          <a:srcRect/>
          <a:stretch>
            <a:fillRect/>
          </a:stretch>
        </p:blipFill>
        <p:spPr bwMode="auto">
          <a:xfrm>
            <a:off x="2411760" y="2204864"/>
            <a:ext cx="6048672" cy="4032448"/>
          </a:xfrm>
          <a:prstGeom prst="rect">
            <a:avLst/>
          </a:prstGeom>
          <a:noFill/>
        </p:spPr>
      </p:pic>
      <p:sp>
        <p:nvSpPr>
          <p:cNvPr id="3" name="Tekstvak 2"/>
          <p:cNvSpPr txBox="1"/>
          <p:nvPr/>
        </p:nvSpPr>
        <p:spPr>
          <a:xfrm>
            <a:off x="1115616" y="1052736"/>
            <a:ext cx="5256584" cy="461665"/>
          </a:xfrm>
          <a:prstGeom prst="rect">
            <a:avLst/>
          </a:prstGeom>
          <a:noFill/>
        </p:spPr>
        <p:txBody>
          <a:bodyPr wrap="square" rtlCol="0">
            <a:spAutoFit/>
          </a:bodyPr>
          <a:lstStyle/>
          <a:p>
            <a:r>
              <a:rPr lang="nl-BE" sz="2400" b="1" dirty="0"/>
              <a:t>albiet van </a:t>
            </a:r>
            <a:r>
              <a:rPr lang="nl-BE" sz="2400" b="1" dirty="0" err="1"/>
              <a:t>Salmchateau</a:t>
            </a:r>
            <a:endParaRPr lang="nl-BE" sz="24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23528" y="836712"/>
            <a:ext cx="8136904" cy="2492990"/>
          </a:xfrm>
          <a:prstGeom prst="rect">
            <a:avLst/>
          </a:prstGeom>
          <a:noFill/>
        </p:spPr>
        <p:txBody>
          <a:bodyPr wrap="square" rtlCol="0">
            <a:spAutoFit/>
          </a:bodyPr>
          <a:lstStyle/>
          <a:p>
            <a:endParaRPr lang="nl-BE" sz="2800" dirty="0"/>
          </a:p>
          <a:p>
            <a:endParaRPr lang="nl-BE" sz="2800" dirty="0"/>
          </a:p>
          <a:p>
            <a:endParaRPr lang="nl-BE" sz="2800" dirty="0"/>
          </a:p>
          <a:p>
            <a:endParaRPr lang="nl-BE" sz="2800" dirty="0"/>
          </a:p>
          <a:p>
            <a:r>
              <a:rPr lang="nl-BE" sz="4400" dirty="0"/>
              <a:t>      </a:t>
            </a:r>
            <a:r>
              <a:rPr lang="nl-BE" sz="4400" b="1" dirty="0">
                <a:solidFill>
                  <a:srgbClr val="FF0000"/>
                </a:solidFill>
              </a:rPr>
              <a:t>VELD</a:t>
            </a:r>
            <a:r>
              <a:rPr lang="nl-BE" sz="4400" b="1" dirty="0"/>
              <a:t>SPAAT IN DE AARDKORST</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erik\Pictures\Geologie\eigen fotos veldspaat\P9102244.JPG"/>
          <p:cNvPicPr>
            <a:picLocks noChangeAspect="1" noChangeArrowheads="1"/>
          </p:cNvPicPr>
          <p:nvPr/>
        </p:nvPicPr>
        <p:blipFill>
          <a:blip r:embed="rId2" cstate="print"/>
          <a:srcRect/>
          <a:stretch>
            <a:fillRect/>
          </a:stretch>
        </p:blipFill>
        <p:spPr bwMode="auto">
          <a:xfrm>
            <a:off x="1043608" y="1844824"/>
            <a:ext cx="7812360" cy="4680520"/>
          </a:xfrm>
          <a:prstGeom prst="rect">
            <a:avLst/>
          </a:prstGeom>
          <a:noFill/>
        </p:spPr>
      </p:pic>
      <p:sp>
        <p:nvSpPr>
          <p:cNvPr id="4" name="Tekstvak 3"/>
          <p:cNvSpPr txBox="1"/>
          <p:nvPr/>
        </p:nvSpPr>
        <p:spPr>
          <a:xfrm>
            <a:off x="755576" y="836712"/>
            <a:ext cx="4608512" cy="461665"/>
          </a:xfrm>
          <a:prstGeom prst="rect">
            <a:avLst/>
          </a:prstGeom>
          <a:noFill/>
        </p:spPr>
        <p:txBody>
          <a:bodyPr wrap="square" rtlCol="0">
            <a:spAutoFit/>
          </a:bodyPr>
          <a:lstStyle/>
          <a:p>
            <a:r>
              <a:rPr lang="nl-BE" sz="2400" b="1" dirty="0"/>
              <a:t>arkoze uit Tubeke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veldspaat\eigen fotos veldspaat\P9032076.JPG"/>
          <p:cNvPicPr>
            <a:picLocks noChangeAspect="1" noChangeArrowheads="1"/>
          </p:cNvPicPr>
          <p:nvPr/>
        </p:nvPicPr>
        <p:blipFill>
          <a:blip r:embed="rId2" cstate="print"/>
          <a:srcRect/>
          <a:stretch>
            <a:fillRect/>
          </a:stretch>
        </p:blipFill>
        <p:spPr bwMode="auto">
          <a:xfrm>
            <a:off x="755576" y="1412776"/>
            <a:ext cx="7200800" cy="5112568"/>
          </a:xfrm>
          <a:prstGeom prst="rect">
            <a:avLst/>
          </a:prstGeom>
          <a:noFill/>
        </p:spPr>
      </p:pic>
      <p:sp>
        <p:nvSpPr>
          <p:cNvPr id="4" name="Tekstvak 3"/>
          <p:cNvSpPr txBox="1"/>
          <p:nvPr/>
        </p:nvSpPr>
        <p:spPr>
          <a:xfrm>
            <a:off x="2915816" y="836712"/>
            <a:ext cx="2520280" cy="461665"/>
          </a:xfrm>
          <a:prstGeom prst="rect">
            <a:avLst/>
          </a:prstGeom>
          <a:noFill/>
        </p:spPr>
        <p:txBody>
          <a:bodyPr wrap="square" rtlCol="0">
            <a:spAutoFit/>
          </a:bodyPr>
          <a:lstStyle/>
          <a:p>
            <a:r>
              <a:rPr lang="nl-BE" sz="2400" b="1" dirty="0"/>
              <a:t>Albiet uit Bertrix</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erik\Documents\Materiaal\Bertrix_Quartz-Rutile-01i.JPG"/>
          <p:cNvPicPr>
            <a:picLocks noChangeAspect="1" noChangeArrowheads="1"/>
          </p:cNvPicPr>
          <p:nvPr/>
        </p:nvPicPr>
        <p:blipFill>
          <a:blip r:embed="rId2" cstate="print"/>
          <a:srcRect/>
          <a:stretch>
            <a:fillRect/>
          </a:stretch>
        </p:blipFill>
        <p:spPr bwMode="auto">
          <a:xfrm>
            <a:off x="3023320" y="1412776"/>
            <a:ext cx="6120680" cy="5445224"/>
          </a:xfrm>
          <a:prstGeom prst="rect">
            <a:avLst/>
          </a:prstGeom>
          <a:noFill/>
        </p:spPr>
      </p:pic>
      <p:sp>
        <p:nvSpPr>
          <p:cNvPr id="3" name="Tekstvak 2"/>
          <p:cNvSpPr txBox="1"/>
          <p:nvPr/>
        </p:nvSpPr>
        <p:spPr>
          <a:xfrm>
            <a:off x="611560" y="692696"/>
            <a:ext cx="8532440" cy="461665"/>
          </a:xfrm>
          <a:prstGeom prst="rect">
            <a:avLst/>
          </a:prstGeom>
          <a:noFill/>
        </p:spPr>
        <p:txBody>
          <a:bodyPr wrap="square" rtlCol="0">
            <a:spAutoFit/>
          </a:bodyPr>
          <a:lstStyle/>
          <a:p>
            <a:r>
              <a:rPr lang="nl-BE" sz="2400" b="1" dirty="0"/>
              <a:t>Close-up van dezelfde albiet: met ingesloten </a:t>
            </a:r>
            <a:r>
              <a:rPr lang="nl-BE" sz="2400" b="1" dirty="0" err="1"/>
              <a:t>rutielnaalden</a:t>
            </a:r>
            <a:endParaRPr lang="nl-BE" sz="2400" b="1"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b="1" dirty="0"/>
              <a:t>Veldspaten uit de Alpen</a:t>
            </a:r>
          </a:p>
        </p:txBody>
      </p:sp>
      <p:sp>
        <p:nvSpPr>
          <p:cNvPr id="3" name="Ondertitel 2"/>
          <p:cNvSpPr>
            <a:spLocks noGrp="1"/>
          </p:cNvSpPr>
          <p:nvPr>
            <p:ph type="subTitle" idx="1"/>
          </p:nvPr>
        </p:nvSpPr>
        <p:spPr/>
        <p:txBody>
          <a:bodyPr/>
          <a:lstStyle/>
          <a:p>
            <a:endParaRPr lang="nl-BE"/>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rik\Pictures\Geologie\veldspaat\eigen fotos veldspaat\PA232514.JPG"/>
          <p:cNvPicPr>
            <a:picLocks noChangeAspect="1" noChangeArrowheads="1"/>
          </p:cNvPicPr>
          <p:nvPr/>
        </p:nvPicPr>
        <p:blipFill>
          <a:blip r:embed="rId2" cstate="print"/>
          <a:srcRect/>
          <a:stretch>
            <a:fillRect/>
          </a:stretch>
        </p:blipFill>
        <p:spPr bwMode="auto">
          <a:xfrm>
            <a:off x="3851920" y="476672"/>
            <a:ext cx="5040560" cy="6381328"/>
          </a:xfrm>
          <a:prstGeom prst="rect">
            <a:avLst/>
          </a:prstGeom>
          <a:noFill/>
        </p:spPr>
      </p:pic>
      <p:sp>
        <p:nvSpPr>
          <p:cNvPr id="3" name="Tekstvak 2"/>
          <p:cNvSpPr txBox="1"/>
          <p:nvPr/>
        </p:nvSpPr>
        <p:spPr>
          <a:xfrm>
            <a:off x="0" y="3284984"/>
            <a:ext cx="3851920" cy="1938992"/>
          </a:xfrm>
          <a:prstGeom prst="rect">
            <a:avLst/>
          </a:prstGeom>
          <a:noFill/>
        </p:spPr>
        <p:txBody>
          <a:bodyPr wrap="square" rtlCol="0">
            <a:spAutoFit/>
          </a:bodyPr>
          <a:lstStyle/>
          <a:p>
            <a:r>
              <a:rPr lang="nl-BE" sz="2400" b="1" dirty="0"/>
              <a:t>Albiet (met kwarts)</a:t>
            </a:r>
          </a:p>
          <a:p>
            <a:pPr algn="ctr"/>
            <a:endParaRPr lang="nl-BE" sz="2400" b="1" dirty="0"/>
          </a:p>
          <a:p>
            <a:pPr algn="ctr"/>
            <a:r>
              <a:rPr lang="nl-BE" sz="2400" b="1" dirty="0"/>
              <a:t>tussen </a:t>
            </a:r>
            <a:r>
              <a:rPr lang="nl-BE" sz="2400" b="1" dirty="0" err="1"/>
              <a:t>Chamonix</a:t>
            </a:r>
            <a:r>
              <a:rPr lang="nl-BE" sz="2400" b="1" dirty="0"/>
              <a:t> en </a:t>
            </a:r>
            <a:r>
              <a:rPr lang="nl-BE" sz="2400" b="1" dirty="0" err="1"/>
              <a:t>Argentières</a:t>
            </a:r>
            <a:r>
              <a:rPr lang="nl-BE" sz="2400" b="1" dirty="0"/>
              <a:t>, </a:t>
            </a:r>
          </a:p>
          <a:p>
            <a:pPr algn="ctr"/>
            <a:r>
              <a:rPr lang="nl-BE" sz="2400" b="1" dirty="0"/>
              <a:t>Frankrijk</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rik\Pictures\Geologie\eigen fotos veldspaat\P91022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ekstvak 1">
            <a:extLst>
              <a:ext uri="{FF2B5EF4-FFF2-40B4-BE49-F238E27FC236}">
                <a16:creationId xmlns:a16="http://schemas.microsoft.com/office/drawing/2014/main" id="{CB72C950-C08D-4A70-BEBB-EBB07870BB8B}"/>
              </a:ext>
            </a:extLst>
          </p:cNvPr>
          <p:cNvSpPr txBox="1"/>
          <p:nvPr/>
        </p:nvSpPr>
        <p:spPr>
          <a:xfrm>
            <a:off x="5796136" y="332656"/>
            <a:ext cx="3096344" cy="830997"/>
          </a:xfrm>
          <a:prstGeom prst="rect">
            <a:avLst/>
          </a:prstGeom>
          <a:noFill/>
        </p:spPr>
        <p:txBody>
          <a:bodyPr wrap="square" rtlCol="0">
            <a:spAutoFit/>
          </a:bodyPr>
          <a:lstStyle/>
          <a:p>
            <a:r>
              <a:rPr lang="nl-BE" sz="2400" dirty="0">
                <a:solidFill>
                  <a:srgbClr val="FFFF00"/>
                </a:solidFill>
              </a:rPr>
              <a:t>Albiet tot 5 centimeter</a:t>
            </a:r>
          </a:p>
          <a:p>
            <a:r>
              <a:rPr lang="nl-BE" sz="2400" dirty="0" err="1">
                <a:solidFill>
                  <a:srgbClr val="FFFF00"/>
                </a:solidFill>
              </a:rPr>
              <a:t>Verbier</a:t>
            </a:r>
            <a:r>
              <a:rPr lang="nl-BE" sz="2400" dirty="0">
                <a:solidFill>
                  <a:srgbClr val="FFFF00"/>
                </a:solidFill>
              </a:rPr>
              <a:t> Wallis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827584" y="620688"/>
            <a:ext cx="7992888" cy="830997"/>
          </a:xfrm>
          <a:prstGeom prst="rect">
            <a:avLst/>
          </a:prstGeom>
          <a:noFill/>
        </p:spPr>
        <p:txBody>
          <a:bodyPr wrap="square" rtlCol="0">
            <a:spAutoFit/>
          </a:bodyPr>
          <a:lstStyle/>
          <a:p>
            <a:r>
              <a:rPr lang="nl-BE" sz="2400" b="1" dirty="0"/>
              <a:t>Albiet</a:t>
            </a:r>
          </a:p>
          <a:p>
            <a:pPr algn="r"/>
            <a:r>
              <a:rPr lang="nl-BE" sz="2400" b="1" dirty="0"/>
              <a:t>Zwarte </a:t>
            </a:r>
            <a:r>
              <a:rPr lang="nl-BE" sz="2400" b="1" dirty="0" err="1"/>
              <a:t>Nolla</a:t>
            </a:r>
            <a:r>
              <a:rPr lang="nl-BE" sz="2400" b="1" dirty="0"/>
              <a:t> bij </a:t>
            </a:r>
            <a:r>
              <a:rPr lang="nl-BE" sz="2400" b="1" dirty="0" err="1"/>
              <a:t>Piz</a:t>
            </a:r>
            <a:r>
              <a:rPr lang="nl-BE" sz="2400" b="1" dirty="0"/>
              <a:t> </a:t>
            </a:r>
            <a:r>
              <a:rPr lang="nl-BE" sz="2400" b="1" dirty="0" err="1"/>
              <a:t>Beverin</a:t>
            </a:r>
            <a:r>
              <a:rPr lang="nl-BE" sz="2400" b="1" dirty="0"/>
              <a:t>, </a:t>
            </a:r>
            <a:r>
              <a:rPr lang="nl-BE" sz="2400" b="1" dirty="0" err="1"/>
              <a:t>Graubunden</a:t>
            </a:r>
            <a:r>
              <a:rPr lang="nl-BE" sz="2400" b="1" dirty="0"/>
              <a:t>, Zwitserland</a:t>
            </a:r>
          </a:p>
        </p:txBody>
      </p:sp>
      <p:pic>
        <p:nvPicPr>
          <p:cNvPr id="1026" name="Picture 2" descr="C:\Users\erik\Pictures\Geologie\veldspaat\fotos VanGoethem\EVE Ab Zwarte Nolla Pz Beverin GR CH1.jpg"/>
          <p:cNvPicPr>
            <a:picLocks noChangeAspect="1" noChangeArrowheads="1"/>
          </p:cNvPicPr>
          <p:nvPr/>
        </p:nvPicPr>
        <p:blipFill>
          <a:blip r:embed="rId2" cstate="print"/>
          <a:srcRect/>
          <a:stretch>
            <a:fillRect/>
          </a:stretch>
        </p:blipFill>
        <p:spPr bwMode="auto">
          <a:xfrm>
            <a:off x="1187624" y="1556792"/>
            <a:ext cx="7128792" cy="4824536"/>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veldspaat\eigen fotos veldspaat\P9102116.JPG"/>
          <p:cNvPicPr>
            <a:picLocks noChangeAspect="1" noChangeArrowheads="1"/>
          </p:cNvPicPr>
          <p:nvPr/>
        </p:nvPicPr>
        <p:blipFill>
          <a:blip r:embed="rId2" cstate="print"/>
          <a:srcRect/>
          <a:stretch>
            <a:fillRect/>
          </a:stretch>
        </p:blipFill>
        <p:spPr bwMode="auto">
          <a:xfrm>
            <a:off x="611560" y="1106742"/>
            <a:ext cx="7668344" cy="5751258"/>
          </a:xfrm>
          <a:prstGeom prst="rect">
            <a:avLst/>
          </a:prstGeom>
          <a:noFill/>
        </p:spPr>
      </p:pic>
      <p:sp>
        <p:nvSpPr>
          <p:cNvPr id="3" name="Tekstvak 2"/>
          <p:cNvSpPr txBox="1"/>
          <p:nvPr/>
        </p:nvSpPr>
        <p:spPr>
          <a:xfrm>
            <a:off x="611560" y="476672"/>
            <a:ext cx="7632848" cy="461665"/>
          </a:xfrm>
          <a:prstGeom prst="rect">
            <a:avLst/>
          </a:prstGeom>
          <a:noFill/>
        </p:spPr>
        <p:txBody>
          <a:bodyPr wrap="square" rtlCol="0">
            <a:spAutoFit/>
          </a:bodyPr>
          <a:lstStyle/>
          <a:p>
            <a:r>
              <a:rPr lang="nl-BE" sz="2400" b="1" dirty="0"/>
              <a:t>Periklien, </a:t>
            </a:r>
            <a:r>
              <a:rPr lang="nl-BE" sz="2400" b="1" dirty="0" err="1"/>
              <a:t>Pfunders</a:t>
            </a:r>
            <a:r>
              <a:rPr lang="nl-BE" sz="2400" b="1" dirty="0"/>
              <a:t>, </a:t>
            </a:r>
            <a:r>
              <a:rPr lang="nl-BE" sz="2400" b="1" dirty="0" err="1"/>
              <a:t>Zuid-Tirol</a:t>
            </a:r>
            <a:endParaRPr lang="nl-BE" sz="2400" b="1"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eigen fotos veldspaat\P9102209.JPG"/>
          <p:cNvPicPr>
            <a:picLocks noChangeAspect="1" noChangeArrowheads="1"/>
          </p:cNvPicPr>
          <p:nvPr/>
        </p:nvPicPr>
        <p:blipFill>
          <a:blip r:embed="rId2" cstate="print"/>
          <a:srcRect/>
          <a:stretch>
            <a:fillRect/>
          </a:stretch>
        </p:blipFill>
        <p:spPr bwMode="auto">
          <a:xfrm>
            <a:off x="395536" y="1169368"/>
            <a:ext cx="8208912" cy="5688632"/>
          </a:xfrm>
          <a:prstGeom prst="rect">
            <a:avLst/>
          </a:prstGeom>
          <a:noFill/>
        </p:spPr>
      </p:pic>
      <p:sp>
        <p:nvSpPr>
          <p:cNvPr id="3" name="Tekstvak 2"/>
          <p:cNvSpPr txBox="1"/>
          <p:nvPr/>
        </p:nvSpPr>
        <p:spPr>
          <a:xfrm>
            <a:off x="395536" y="548680"/>
            <a:ext cx="8208912" cy="461665"/>
          </a:xfrm>
          <a:prstGeom prst="rect">
            <a:avLst/>
          </a:prstGeom>
          <a:noFill/>
        </p:spPr>
        <p:txBody>
          <a:bodyPr wrap="square" rtlCol="0">
            <a:spAutoFit/>
          </a:bodyPr>
          <a:lstStyle/>
          <a:p>
            <a:r>
              <a:rPr lang="nl-BE" sz="2400" b="1" dirty="0"/>
              <a:t>Periklien, </a:t>
            </a:r>
            <a:r>
              <a:rPr lang="nl-BE" sz="2400" b="1" dirty="0" err="1"/>
              <a:t>Gibelalp</a:t>
            </a:r>
            <a:r>
              <a:rPr lang="nl-BE" sz="2400" b="1" dirty="0"/>
              <a:t>, </a:t>
            </a:r>
            <a:r>
              <a:rPr lang="nl-BE" sz="2400" b="1" dirty="0" err="1"/>
              <a:t>Binndal</a:t>
            </a:r>
            <a:r>
              <a:rPr lang="nl-BE" sz="2400" b="1" dirty="0"/>
              <a:t>, Wallis, Zwitserland</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ik\Pictures\Geologie\veldspaat\eigen fotos veldspaat\PA222292.JPG"/>
          <p:cNvPicPr>
            <a:picLocks noChangeAspect="1" noChangeArrowheads="1"/>
          </p:cNvPicPr>
          <p:nvPr/>
        </p:nvPicPr>
        <p:blipFill rotWithShape="1">
          <a:blip r:embed="rId2" cstate="print"/>
          <a:srcRect l="7512" t="2817"/>
          <a:stretch/>
        </p:blipFill>
        <p:spPr bwMode="auto">
          <a:xfrm>
            <a:off x="2051720" y="1268760"/>
            <a:ext cx="7092280" cy="5589240"/>
          </a:xfrm>
          <a:prstGeom prst="rect">
            <a:avLst/>
          </a:prstGeom>
          <a:noFill/>
        </p:spPr>
      </p:pic>
      <p:sp>
        <p:nvSpPr>
          <p:cNvPr id="3" name="Tekstvak 2"/>
          <p:cNvSpPr txBox="1"/>
          <p:nvPr/>
        </p:nvSpPr>
        <p:spPr>
          <a:xfrm>
            <a:off x="539552" y="260648"/>
            <a:ext cx="7992888" cy="830997"/>
          </a:xfrm>
          <a:prstGeom prst="rect">
            <a:avLst/>
          </a:prstGeom>
          <a:noFill/>
        </p:spPr>
        <p:txBody>
          <a:bodyPr wrap="square" rtlCol="0">
            <a:spAutoFit/>
          </a:bodyPr>
          <a:lstStyle/>
          <a:p>
            <a:r>
              <a:rPr lang="nl-BE" sz="2400" b="1" dirty="0"/>
              <a:t>Plagioklaas</a:t>
            </a:r>
          </a:p>
          <a:p>
            <a:pPr algn="r"/>
            <a:r>
              <a:rPr lang="nl-BE" sz="2400" b="1" dirty="0" err="1"/>
              <a:t>Passa</a:t>
            </a:r>
            <a:r>
              <a:rPr lang="nl-BE" sz="2400" b="1" dirty="0"/>
              <a:t> del </a:t>
            </a:r>
            <a:r>
              <a:rPr lang="nl-BE" sz="2400" b="1" dirty="0" err="1"/>
              <a:t>Naret</a:t>
            </a:r>
            <a:r>
              <a:rPr lang="nl-BE" sz="2400" b="1" dirty="0"/>
              <a:t>, Ticino, Zwitserland</a:t>
            </a:r>
          </a:p>
        </p:txBody>
      </p:sp>
    </p:spTree>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1878</Words>
  <Application>Microsoft Office PowerPoint</Application>
  <PresentationFormat>Diavoorstelling (4:3)</PresentationFormat>
  <Paragraphs>466</Paragraphs>
  <Slides>182</Slides>
  <Notes>2</Notes>
  <HiddenSlides>0</HiddenSlides>
  <MMClips>0</MMClips>
  <ScaleCrop>false</ScaleCrop>
  <HeadingPairs>
    <vt:vector size="8" baseType="variant">
      <vt:variant>
        <vt:lpstr>Gebruikte lettertypen</vt:lpstr>
      </vt:variant>
      <vt:variant>
        <vt:i4>3</vt:i4>
      </vt:variant>
      <vt:variant>
        <vt:lpstr>Thema</vt:lpstr>
      </vt:variant>
      <vt:variant>
        <vt:i4>1</vt:i4>
      </vt:variant>
      <vt:variant>
        <vt:lpstr>Ingesloten OLE-bronprogramma's</vt:lpstr>
      </vt:variant>
      <vt:variant>
        <vt:i4>1</vt:i4>
      </vt:variant>
      <vt:variant>
        <vt:lpstr>Diatitels</vt:lpstr>
      </vt:variant>
      <vt:variant>
        <vt:i4>182</vt:i4>
      </vt:variant>
    </vt:vector>
  </HeadingPairs>
  <TitlesOfParts>
    <vt:vector size="187" baseType="lpstr">
      <vt:lpstr>Algerian</vt:lpstr>
      <vt:lpstr>Arial</vt:lpstr>
      <vt:lpstr>Calibri</vt:lpstr>
      <vt:lpstr>Office-thema</vt:lpstr>
      <vt:lpstr>Acrobat Document</vt:lpstr>
      <vt:lpstr>VELDSPAAT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De familie veldspaat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KUMDYKOLIET Kumdy-Kol, Kokchetavgebergte, Kazakstan</vt:lpstr>
      <vt:lpstr>PowerPoint-presentatie</vt:lpstr>
      <vt:lpstr>TWEELINGEN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Veldspaten uit België</vt:lpstr>
      <vt:lpstr>PowerPoint-presentatie</vt:lpstr>
      <vt:lpstr>PowerPoint-presentatie</vt:lpstr>
      <vt:lpstr>PowerPoint-presentatie</vt:lpstr>
      <vt:lpstr>PowerPoint-presentatie</vt:lpstr>
      <vt:lpstr>PowerPoint-presentatie</vt:lpstr>
      <vt:lpstr>PowerPoint-presentatie</vt:lpstr>
      <vt:lpstr>PowerPoint-presentatie</vt:lpstr>
      <vt:lpstr>Veldspaten uit de Alpen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Veldspaten uit de wereld</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Kleur en licht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Pseudo’s en epitaxie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Wetenswaardigheden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VOORSTELLING VELDSPAAT</dc:title>
  <dc:creator>erik</dc:creator>
  <cp:lastModifiedBy>Erik</cp:lastModifiedBy>
  <cp:revision>28</cp:revision>
  <dcterms:created xsi:type="dcterms:W3CDTF">2011-09-17T18:04:25Z</dcterms:created>
  <dcterms:modified xsi:type="dcterms:W3CDTF">2020-04-02T12:59:32Z</dcterms:modified>
</cp:coreProperties>
</file>